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57" r:id="rId2"/>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282" r:id="rId26"/>
    <p:sldId id="261" r:id="rId27"/>
    <p:sldId id="263" r:id="rId28"/>
    <p:sldId id="326" r:id="rId29"/>
    <p:sldId id="301" r:id="rId30"/>
    <p:sldId id="259" r:id="rId31"/>
    <p:sldId id="266" r:id="rId32"/>
    <p:sldId id="291" r:id="rId33"/>
    <p:sldId id="293" r:id="rId34"/>
    <p:sldId id="294" r:id="rId35"/>
    <p:sldId id="295" r:id="rId36"/>
    <p:sldId id="296" r:id="rId37"/>
    <p:sldId id="297" r:id="rId38"/>
    <p:sldId id="298" r:id="rId39"/>
    <p:sldId id="299" r:id="rId40"/>
    <p:sldId id="300" r:id="rId41"/>
    <p:sldId id="333" r:id="rId42"/>
    <p:sldId id="284" r:id="rId43"/>
    <p:sldId id="267" r:id="rId44"/>
    <p:sldId id="258" r:id="rId45"/>
    <p:sldId id="283" r:id="rId46"/>
    <p:sldId id="289" r:id="rId47"/>
    <p:sldId id="288" r:id="rId48"/>
    <p:sldId id="290" r:id="rId49"/>
    <p:sldId id="328" r:id="rId50"/>
    <p:sldId id="265" r:id="rId51"/>
    <p:sldId id="260" r:id="rId52"/>
    <p:sldId id="285" r:id="rId53"/>
    <p:sldId id="334" r:id="rId54"/>
  </p:sldIdLst>
  <p:sldSz cx="9144000" cy="6858000" type="screen4x3"/>
  <p:notesSz cx="6858000" cy="907732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FF13"/>
    <a:srgbClr val="CCFFCC"/>
    <a:srgbClr val="CCFF99"/>
    <a:srgbClr val="FFDD71"/>
    <a:srgbClr val="FAB4F0"/>
    <a:srgbClr val="F577E3"/>
    <a:srgbClr val="FF66FF"/>
    <a:srgbClr val="F7833B"/>
    <a:srgbClr val="FCFF6D"/>
    <a:srgbClr val="BCF1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99685" autoAdjust="0"/>
  </p:normalViewPr>
  <p:slideViewPr>
    <p:cSldViewPr snapToGrid="0" snapToObjects="1">
      <p:cViewPr>
        <p:scale>
          <a:sx n="108" d="100"/>
          <a:sy n="108" d="100"/>
        </p:scale>
        <p:origin x="-1128" y="-108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142" y="-84"/>
      </p:cViewPr>
      <p:guideLst>
        <p:guide orient="horz" pos="285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06E2D2-7447-435F-9C8D-E52D5D8CC1AC}" type="doc">
      <dgm:prSet loTypeId="urn:microsoft.com/office/officeart/2005/8/layout/cycle8" loCatId="cycle" qsTypeId="urn:microsoft.com/office/officeart/2005/8/quickstyle/simple1" qsCatId="simple" csTypeId="urn:microsoft.com/office/officeart/2005/8/colors/accent5_5" csCatId="accent5" phldr="1"/>
      <dgm:spPr/>
    </dgm:pt>
    <dgm:pt modelId="{F754F87B-72D4-4FF7-92CF-BFE171489AA1}">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dirty="0" smtClean="0">
              <a:solidFill>
                <a:srgbClr val="000000"/>
              </a:solidFill>
            </a:rPr>
            <a:t>savoirs</a:t>
          </a:r>
        </a:p>
      </dgm:t>
    </dgm:pt>
    <dgm:pt modelId="{25198472-7714-4BDB-A36F-CBA0BA2658F6}" type="parTrans" cxnId="{20F56733-69AA-432B-8146-8BBEAA11281F}">
      <dgm:prSet/>
      <dgm:spPr/>
      <dgm:t>
        <a:bodyPr/>
        <a:lstStyle/>
        <a:p>
          <a:endParaRPr lang="fr-FR"/>
        </a:p>
      </dgm:t>
    </dgm:pt>
    <dgm:pt modelId="{45FA1A07-E91F-46B0-A8CD-AAF2B04F9B48}" type="sibTrans" cxnId="{20F56733-69AA-432B-8146-8BBEAA11281F}">
      <dgm:prSet/>
      <dgm:spPr/>
      <dgm:t>
        <a:bodyPr/>
        <a:lstStyle/>
        <a:p>
          <a:endParaRPr lang="fr-FR"/>
        </a:p>
      </dgm:t>
    </dgm:pt>
    <dgm:pt modelId="{378D477F-1FF5-415C-B383-CEEF94DF32D0}">
      <dgm:prSet phldrT="[Texte]"/>
      <dgm:spPr/>
      <dgm:t>
        <a:bodyPr/>
        <a:lstStyle/>
        <a:p>
          <a:r>
            <a:rPr lang="fr-FR" b="1" dirty="0" smtClean="0">
              <a:solidFill>
                <a:srgbClr val="000000"/>
              </a:solidFill>
            </a:rPr>
            <a:t>pratiques</a:t>
          </a:r>
          <a:endParaRPr lang="fr-FR" b="1" dirty="0">
            <a:solidFill>
              <a:srgbClr val="000000"/>
            </a:solidFill>
          </a:endParaRPr>
        </a:p>
      </dgm:t>
    </dgm:pt>
    <dgm:pt modelId="{95B5C444-DC21-4699-A6A4-CD6F13C14E4C}" type="parTrans" cxnId="{2B3582EF-DA7B-4A7B-A466-C67EBD36D7ED}">
      <dgm:prSet/>
      <dgm:spPr/>
      <dgm:t>
        <a:bodyPr/>
        <a:lstStyle/>
        <a:p>
          <a:endParaRPr lang="fr-FR"/>
        </a:p>
      </dgm:t>
    </dgm:pt>
    <dgm:pt modelId="{AF3C74DF-90F2-4B18-B0EF-B84820D97F88}" type="sibTrans" cxnId="{2B3582EF-DA7B-4A7B-A466-C67EBD36D7ED}">
      <dgm:prSet/>
      <dgm:spPr/>
      <dgm:t>
        <a:bodyPr/>
        <a:lstStyle/>
        <a:p>
          <a:endParaRPr lang="fr-FR"/>
        </a:p>
      </dgm:t>
    </dgm:pt>
    <dgm:pt modelId="{D2105EBF-882C-458C-A17B-BF8407095B51}">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b="1" dirty="0" smtClean="0">
              <a:solidFill>
                <a:srgbClr val="000000"/>
              </a:solidFill>
            </a:rPr>
            <a:t>valeurs</a:t>
          </a:r>
          <a:endParaRPr lang="fr-FR" b="1" dirty="0">
            <a:solidFill>
              <a:srgbClr val="000000"/>
            </a:solidFill>
          </a:endParaRPr>
        </a:p>
      </dgm:t>
    </dgm:pt>
    <dgm:pt modelId="{3B6E36FD-4BF8-4388-BFAB-930C21D59805}" type="parTrans" cxnId="{421F8DEC-E252-4226-8DDF-0715AD224F3F}">
      <dgm:prSet/>
      <dgm:spPr/>
      <dgm:t>
        <a:bodyPr/>
        <a:lstStyle/>
        <a:p>
          <a:endParaRPr lang="fr-FR"/>
        </a:p>
      </dgm:t>
    </dgm:pt>
    <dgm:pt modelId="{93EC10C6-4A83-4CED-89C6-529AF4D32926}" type="sibTrans" cxnId="{421F8DEC-E252-4226-8DDF-0715AD224F3F}">
      <dgm:prSet/>
      <dgm:spPr/>
      <dgm:t>
        <a:bodyPr/>
        <a:lstStyle/>
        <a:p>
          <a:endParaRPr lang="fr-FR"/>
        </a:p>
      </dgm:t>
    </dgm:pt>
    <dgm:pt modelId="{B848BC56-BE24-4B98-91E7-966790B8CBE1}" type="pres">
      <dgm:prSet presAssocID="{5506E2D2-7447-435F-9C8D-E52D5D8CC1AC}" presName="compositeShape" presStyleCnt="0">
        <dgm:presLayoutVars>
          <dgm:chMax val="7"/>
          <dgm:dir/>
          <dgm:resizeHandles val="exact"/>
        </dgm:presLayoutVars>
      </dgm:prSet>
      <dgm:spPr/>
    </dgm:pt>
    <dgm:pt modelId="{CF5C947D-CAE0-404F-8BAE-03041BF2C242}" type="pres">
      <dgm:prSet presAssocID="{5506E2D2-7447-435F-9C8D-E52D5D8CC1AC}" presName="wedge1" presStyleLbl="node1" presStyleIdx="0" presStyleCnt="3" custScaleY="101434" custLinFactNeighborX="-426" custLinFactNeighborY="891"/>
      <dgm:spPr/>
      <dgm:t>
        <a:bodyPr/>
        <a:lstStyle/>
        <a:p>
          <a:endParaRPr lang="fr-FR"/>
        </a:p>
      </dgm:t>
    </dgm:pt>
    <dgm:pt modelId="{24A6C2A7-2135-49E9-8DEE-838ED26D208E}" type="pres">
      <dgm:prSet presAssocID="{5506E2D2-7447-435F-9C8D-E52D5D8CC1AC}" presName="dummy1a" presStyleCnt="0"/>
      <dgm:spPr/>
    </dgm:pt>
    <dgm:pt modelId="{0DAF9467-0DF7-43BA-BC46-B2EEBA907CAE}" type="pres">
      <dgm:prSet presAssocID="{5506E2D2-7447-435F-9C8D-E52D5D8CC1AC}" presName="dummy1b" presStyleCnt="0"/>
      <dgm:spPr/>
    </dgm:pt>
    <dgm:pt modelId="{13627594-DA09-44FF-881D-B017F7CFA4D8}" type="pres">
      <dgm:prSet presAssocID="{5506E2D2-7447-435F-9C8D-E52D5D8CC1AC}" presName="wedge1Tx" presStyleLbl="node1" presStyleIdx="0" presStyleCnt="3">
        <dgm:presLayoutVars>
          <dgm:chMax val="0"/>
          <dgm:chPref val="0"/>
          <dgm:bulletEnabled val="1"/>
        </dgm:presLayoutVars>
      </dgm:prSet>
      <dgm:spPr/>
      <dgm:t>
        <a:bodyPr/>
        <a:lstStyle/>
        <a:p>
          <a:endParaRPr lang="fr-FR"/>
        </a:p>
      </dgm:t>
    </dgm:pt>
    <dgm:pt modelId="{D47CD936-A6CF-45FD-ADB9-35629D0EAFDF}" type="pres">
      <dgm:prSet presAssocID="{5506E2D2-7447-435F-9C8D-E52D5D8CC1AC}" presName="wedge2" presStyleLbl="node1" presStyleIdx="1" presStyleCnt="3"/>
      <dgm:spPr/>
      <dgm:t>
        <a:bodyPr/>
        <a:lstStyle/>
        <a:p>
          <a:endParaRPr lang="fr-FR"/>
        </a:p>
      </dgm:t>
    </dgm:pt>
    <dgm:pt modelId="{53ED0D35-C011-4839-B99F-F1BDA30730C8}" type="pres">
      <dgm:prSet presAssocID="{5506E2D2-7447-435F-9C8D-E52D5D8CC1AC}" presName="dummy2a" presStyleCnt="0"/>
      <dgm:spPr/>
    </dgm:pt>
    <dgm:pt modelId="{BE3D6F1B-37B5-4447-8C9B-536BF6C06E34}" type="pres">
      <dgm:prSet presAssocID="{5506E2D2-7447-435F-9C8D-E52D5D8CC1AC}" presName="dummy2b" presStyleCnt="0"/>
      <dgm:spPr/>
    </dgm:pt>
    <dgm:pt modelId="{3238981F-24C9-456E-8D5E-351ECEDF6143}" type="pres">
      <dgm:prSet presAssocID="{5506E2D2-7447-435F-9C8D-E52D5D8CC1AC}" presName="wedge2Tx" presStyleLbl="node1" presStyleIdx="1" presStyleCnt="3">
        <dgm:presLayoutVars>
          <dgm:chMax val="0"/>
          <dgm:chPref val="0"/>
          <dgm:bulletEnabled val="1"/>
        </dgm:presLayoutVars>
      </dgm:prSet>
      <dgm:spPr/>
      <dgm:t>
        <a:bodyPr/>
        <a:lstStyle/>
        <a:p>
          <a:endParaRPr lang="fr-FR"/>
        </a:p>
      </dgm:t>
    </dgm:pt>
    <dgm:pt modelId="{E83160D6-A40A-4001-9094-71D14797E19B}" type="pres">
      <dgm:prSet presAssocID="{5506E2D2-7447-435F-9C8D-E52D5D8CC1AC}" presName="wedge3" presStyleLbl="node1" presStyleIdx="2" presStyleCnt="3"/>
      <dgm:spPr/>
      <dgm:t>
        <a:bodyPr/>
        <a:lstStyle/>
        <a:p>
          <a:endParaRPr lang="fr-FR"/>
        </a:p>
      </dgm:t>
    </dgm:pt>
    <dgm:pt modelId="{7F7C6C74-F7A8-448A-834F-C2232FE3EAB2}" type="pres">
      <dgm:prSet presAssocID="{5506E2D2-7447-435F-9C8D-E52D5D8CC1AC}" presName="dummy3a" presStyleCnt="0"/>
      <dgm:spPr/>
    </dgm:pt>
    <dgm:pt modelId="{5E0F2425-DF2A-411C-A40C-AC0A2D2C3118}" type="pres">
      <dgm:prSet presAssocID="{5506E2D2-7447-435F-9C8D-E52D5D8CC1AC}" presName="dummy3b" presStyleCnt="0"/>
      <dgm:spPr/>
    </dgm:pt>
    <dgm:pt modelId="{0F282C17-1A75-40CC-BFA5-215FD72649AC}" type="pres">
      <dgm:prSet presAssocID="{5506E2D2-7447-435F-9C8D-E52D5D8CC1AC}" presName="wedge3Tx" presStyleLbl="node1" presStyleIdx="2" presStyleCnt="3">
        <dgm:presLayoutVars>
          <dgm:chMax val="0"/>
          <dgm:chPref val="0"/>
          <dgm:bulletEnabled val="1"/>
        </dgm:presLayoutVars>
      </dgm:prSet>
      <dgm:spPr/>
      <dgm:t>
        <a:bodyPr/>
        <a:lstStyle/>
        <a:p>
          <a:endParaRPr lang="fr-FR"/>
        </a:p>
      </dgm:t>
    </dgm:pt>
    <dgm:pt modelId="{7D0BE0E4-0287-4C4F-ADBD-C898DFC0214A}" type="pres">
      <dgm:prSet presAssocID="{45FA1A07-E91F-46B0-A8CD-AAF2B04F9B48}" presName="arrowWedge1" presStyleLbl="fgSibTrans2D1" presStyleIdx="0" presStyleCnt="3"/>
      <dgm:spPr/>
    </dgm:pt>
    <dgm:pt modelId="{E2388BAD-A616-4F1C-80CC-ACB9C255BD73}" type="pres">
      <dgm:prSet presAssocID="{AF3C74DF-90F2-4B18-B0EF-B84820D97F88}" presName="arrowWedge2" presStyleLbl="fgSibTrans2D1" presStyleIdx="1" presStyleCnt="3"/>
      <dgm:spPr/>
    </dgm:pt>
    <dgm:pt modelId="{49FBD37C-F2D9-46D2-AC7A-853624BE7CE2}" type="pres">
      <dgm:prSet presAssocID="{93EC10C6-4A83-4CED-89C6-529AF4D32926}" presName="arrowWedge3" presStyleLbl="fgSibTrans2D1" presStyleIdx="2" presStyleCnt="3"/>
      <dgm:spPr/>
    </dgm:pt>
  </dgm:ptLst>
  <dgm:cxnLst>
    <dgm:cxn modelId="{DDE5EB90-CB78-478C-ABC6-2B6A0A45057F}" type="presOf" srcId="{378D477F-1FF5-415C-B383-CEEF94DF32D0}" destId="{3238981F-24C9-456E-8D5E-351ECEDF6143}" srcOrd="1" destOrd="0" presId="urn:microsoft.com/office/officeart/2005/8/layout/cycle8"/>
    <dgm:cxn modelId="{421F8DEC-E252-4226-8DDF-0715AD224F3F}" srcId="{5506E2D2-7447-435F-9C8D-E52D5D8CC1AC}" destId="{D2105EBF-882C-458C-A17B-BF8407095B51}" srcOrd="2" destOrd="0" parTransId="{3B6E36FD-4BF8-4388-BFAB-930C21D59805}" sibTransId="{93EC10C6-4A83-4CED-89C6-529AF4D32926}"/>
    <dgm:cxn modelId="{5C10AC48-FAC1-4D45-9EA3-D8DA3061980A}" type="presOf" srcId="{5506E2D2-7447-435F-9C8D-E52D5D8CC1AC}" destId="{B848BC56-BE24-4B98-91E7-966790B8CBE1}" srcOrd="0" destOrd="0" presId="urn:microsoft.com/office/officeart/2005/8/layout/cycle8"/>
    <dgm:cxn modelId="{EC45C545-0025-41CB-8CC5-2C37D08BFE9D}" type="presOf" srcId="{378D477F-1FF5-415C-B383-CEEF94DF32D0}" destId="{D47CD936-A6CF-45FD-ADB9-35629D0EAFDF}" srcOrd="0" destOrd="0" presId="urn:microsoft.com/office/officeart/2005/8/layout/cycle8"/>
    <dgm:cxn modelId="{BF433859-B2C7-405C-A777-DA44BBFF1D8D}" type="presOf" srcId="{D2105EBF-882C-458C-A17B-BF8407095B51}" destId="{0F282C17-1A75-40CC-BFA5-215FD72649AC}" srcOrd="1" destOrd="0" presId="urn:microsoft.com/office/officeart/2005/8/layout/cycle8"/>
    <dgm:cxn modelId="{E743C5CC-7F71-4960-A3C9-AB3AEC0EA391}" type="presOf" srcId="{F754F87B-72D4-4FF7-92CF-BFE171489AA1}" destId="{13627594-DA09-44FF-881D-B017F7CFA4D8}" srcOrd="1" destOrd="0" presId="urn:microsoft.com/office/officeart/2005/8/layout/cycle8"/>
    <dgm:cxn modelId="{7E03AA31-76C8-4FE3-967D-405E88E288C0}" type="presOf" srcId="{D2105EBF-882C-458C-A17B-BF8407095B51}" destId="{E83160D6-A40A-4001-9094-71D14797E19B}" srcOrd="0" destOrd="0" presId="urn:microsoft.com/office/officeart/2005/8/layout/cycle8"/>
    <dgm:cxn modelId="{20F56733-69AA-432B-8146-8BBEAA11281F}" srcId="{5506E2D2-7447-435F-9C8D-E52D5D8CC1AC}" destId="{F754F87B-72D4-4FF7-92CF-BFE171489AA1}" srcOrd="0" destOrd="0" parTransId="{25198472-7714-4BDB-A36F-CBA0BA2658F6}" sibTransId="{45FA1A07-E91F-46B0-A8CD-AAF2B04F9B48}"/>
    <dgm:cxn modelId="{66AA01AC-A0CA-46C2-9BFF-D8F440445990}" type="presOf" srcId="{F754F87B-72D4-4FF7-92CF-BFE171489AA1}" destId="{CF5C947D-CAE0-404F-8BAE-03041BF2C242}" srcOrd="0" destOrd="0" presId="urn:microsoft.com/office/officeart/2005/8/layout/cycle8"/>
    <dgm:cxn modelId="{2B3582EF-DA7B-4A7B-A466-C67EBD36D7ED}" srcId="{5506E2D2-7447-435F-9C8D-E52D5D8CC1AC}" destId="{378D477F-1FF5-415C-B383-CEEF94DF32D0}" srcOrd="1" destOrd="0" parTransId="{95B5C444-DC21-4699-A6A4-CD6F13C14E4C}" sibTransId="{AF3C74DF-90F2-4B18-B0EF-B84820D97F88}"/>
    <dgm:cxn modelId="{FB8642B9-618B-41F6-AEC0-C38D26CBE2F4}" type="presParOf" srcId="{B848BC56-BE24-4B98-91E7-966790B8CBE1}" destId="{CF5C947D-CAE0-404F-8BAE-03041BF2C242}" srcOrd="0" destOrd="0" presId="urn:microsoft.com/office/officeart/2005/8/layout/cycle8"/>
    <dgm:cxn modelId="{D47540F1-900A-4794-A16B-BB09A2AEB9CD}" type="presParOf" srcId="{B848BC56-BE24-4B98-91E7-966790B8CBE1}" destId="{24A6C2A7-2135-49E9-8DEE-838ED26D208E}" srcOrd="1" destOrd="0" presId="urn:microsoft.com/office/officeart/2005/8/layout/cycle8"/>
    <dgm:cxn modelId="{CFB11CE9-D37D-4CB2-9ECF-E8005DA7F2DC}" type="presParOf" srcId="{B848BC56-BE24-4B98-91E7-966790B8CBE1}" destId="{0DAF9467-0DF7-43BA-BC46-B2EEBA907CAE}" srcOrd="2" destOrd="0" presId="urn:microsoft.com/office/officeart/2005/8/layout/cycle8"/>
    <dgm:cxn modelId="{FDBC8F82-AA4A-403E-8D9F-ACBA66060C6A}" type="presParOf" srcId="{B848BC56-BE24-4B98-91E7-966790B8CBE1}" destId="{13627594-DA09-44FF-881D-B017F7CFA4D8}" srcOrd="3" destOrd="0" presId="urn:microsoft.com/office/officeart/2005/8/layout/cycle8"/>
    <dgm:cxn modelId="{CDB91353-55B4-48C3-BCCB-576DAE5DDF60}" type="presParOf" srcId="{B848BC56-BE24-4B98-91E7-966790B8CBE1}" destId="{D47CD936-A6CF-45FD-ADB9-35629D0EAFDF}" srcOrd="4" destOrd="0" presId="urn:microsoft.com/office/officeart/2005/8/layout/cycle8"/>
    <dgm:cxn modelId="{8F71D420-9C57-46D7-B464-0E2B014AE348}" type="presParOf" srcId="{B848BC56-BE24-4B98-91E7-966790B8CBE1}" destId="{53ED0D35-C011-4839-B99F-F1BDA30730C8}" srcOrd="5" destOrd="0" presId="urn:microsoft.com/office/officeart/2005/8/layout/cycle8"/>
    <dgm:cxn modelId="{33FBC5AF-613B-40CC-B3DB-30EB0D8C56BF}" type="presParOf" srcId="{B848BC56-BE24-4B98-91E7-966790B8CBE1}" destId="{BE3D6F1B-37B5-4447-8C9B-536BF6C06E34}" srcOrd="6" destOrd="0" presId="urn:microsoft.com/office/officeart/2005/8/layout/cycle8"/>
    <dgm:cxn modelId="{052C4D6C-8E53-47FD-BB3F-652D4BBFC8BF}" type="presParOf" srcId="{B848BC56-BE24-4B98-91E7-966790B8CBE1}" destId="{3238981F-24C9-456E-8D5E-351ECEDF6143}" srcOrd="7" destOrd="0" presId="urn:microsoft.com/office/officeart/2005/8/layout/cycle8"/>
    <dgm:cxn modelId="{35D1F839-CBB0-4B0B-BF88-90AB174B2422}" type="presParOf" srcId="{B848BC56-BE24-4B98-91E7-966790B8CBE1}" destId="{E83160D6-A40A-4001-9094-71D14797E19B}" srcOrd="8" destOrd="0" presId="urn:microsoft.com/office/officeart/2005/8/layout/cycle8"/>
    <dgm:cxn modelId="{E56E2251-2149-451B-AD89-521CD97785BF}" type="presParOf" srcId="{B848BC56-BE24-4B98-91E7-966790B8CBE1}" destId="{7F7C6C74-F7A8-448A-834F-C2232FE3EAB2}" srcOrd="9" destOrd="0" presId="urn:microsoft.com/office/officeart/2005/8/layout/cycle8"/>
    <dgm:cxn modelId="{00FD81B0-FDA0-478C-8D63-E755CC6BF485}" type="presParOf" srcId="{B848BC56-BE24-4B98-91E7-966790B8CBE1}" destId="{5E0F2425-DF2A-411C-A40C-AC0A2D2C3118}" srcOrd="10" destOrd="0" presId="urn:microsoft.com/office/officeart/2005/8/layout/cycle8"/>
    <dgm:cxn modelId="{1A46BBE9-2CA3-4C86-B878-00F717350BD6}" type="presParOf" srcId="{B848BC56-BE24-4B98-91E7-966790B8CBE1}" destId="{0F282C17-1A75-40CC-BFA5-215FD72649AC}" srcOrd="11" destOrd="0" presId="urn:microsoft.com/office/officeart/2005/8/layout/cycle8"/>
    <dgm:cxn modelId="{58D2667A-1D68-4311-907F-13CB388DA18A}" type="presParOf" srcId="{B848BC56-BE24-4B98-91E7-966790B8CBE1}" destId="{7D0BE0E4-0287-4C4F-ADBD-C898DFC0214A}" srcOrd="12" destOrd="0" presId="urn:microsoft.com/office/officeart/2005/8/layout/cycle8"/>
    <dgm:cxn modelId="{64868769-13EB-47F1-934B-D85C2D60B69C}" type="presParOf" srcId="{B848BC56-BE24-4B98-91E7-966790B8CBE1}" destId="{E2388BAD-A616-4F1C-80CC-ACB9C255BD73}" srcOrd="13" destOrd="0" presId="urn:microsoft.com/office/officeart/2005/8/layout/cycle8"/>
    <dgm:cxn modelId="{131F0F57-91FA-44D5-8972-82CE2A3C4192}" type="presParOf" srcId="{B848BC56-BE24-4B98-91E7-966790B8CBE1}" destId="{49FBD37C-F2D9-46D2-AC7A-853624BE7CE2}" srcOrd="14"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C947D-CAE0-404F-8BAE-03041BF2C242}">
      <dsp:nvSpPr>
        <dsp:cNvPr id="0" name=""/>
        <dsp:cNvSpPr/>
      </dsp:nvSpPr>
      <dsp:spPr>
        <a:xfrm>
          <a:off x="2275998" y="314432"/>
          <a:ext cx="3801808" cy="3856326"/>
        </a:xfrm>
        <a:prstGeom prst="pie">
          <a:avLst>
            <a:gd name="adj1" fmla="val 16200000"/>
            <a:gd name="adj2" fmla="val 1800000"/>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300" b="1" kern="1200" dirty="0" smtClean="0">
              <a:solidFill>
                <a:srgbClr val="000000"/>
              </a:solidFill>
            </a:rPr>
            <a:t>savoirs</a:t>
          </a:r>
        </a:p>
      </dsp:txBody>
      <dsp:txXfrm>
        <a:off x="4279642" y="1131606"/>
        <a:ext cx="1357788" cy="1147716"/>
      </dsp:txXfrm>
    </dsp:sp>
    <dsp:sp modelId="{D47CD936-A6CF-45FD-ADB9-35629D0EAFDF}">
      <dsp:nvSpPr>
        <dsp:cNvPr id="0" name=""/>
        <dsp:cNvSpPr/>
      </dsp:nvSpPr>
      <dsp:spPr>
        <a:xfrm>
          <a:off x="2213895" y="443595"/>
          <a:ext cx="3801808" cy="3801808"/>
        </a:xfrm>
        <a:prstGeom prst="pie">
          <a:avLst>
            <a:gd name="adj1" fmla="val 1800000"/>
            <a:gd name="adj2" fmla="val 9000000"/>
          </a:avLst>
        </a:prstGeom>
        <a:solidFill>
          <a:schemeClr val="accent5">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fr-FR" sz="3300" b="1" kern="1200" dirty="0" smtClean="0">
              <a:solidFill>
                <a:srgbClr val="000000"/>
              </a:solidFill>
            </a:rPr>
            <a:t>pratiques</a:t>
          </a:r>
          <a:endParaRPr lang="fr-FR" sz="3300" b="1" kern="1200" dirty="0">
            <a:solidFill>
              <a:srgbClr val="000000"/>
            </a:solidFill>
          </a:endParaRPr>
        </a:p>
      </dsp:txBody>
      <dsp:txXfrm>
        <a:off x="3119088" y="2910245"/>
        <a:ext cx="2036683" cy="995711"/>
      </dsp:txXfrm>
    </dsp:sp>
    <dsp:sp modelId="{E83160D6-A40A-4001-9094-71D14797E19B}">
      <dsp:nvSpPr>
        <dsp:cNvPr id="0" name=""/>
        <dsp:cNvSpPr/>
      </dsp:nvSpPr>
      <dsp:spPr>
        <a:xfrm>
          <a:off x="2135596" y="307817"/>
          <a:ext cx="3801808" cy="3801808"/>
        </a:xfrm>
        <a:prstGeom prst="pie">
          <a:avLst>
            <a:gd name="adj1" fmla="val 9000000"/>
            <a:gd name="adj2" fmla="val 16200000"/>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3300" b="1" kern="1200" dirty="0" smtClean="0">
              <a:solidFill>
                <a:srgbClr val="000000"/>
              </a:solidFill>
            </a:rPr>
            <a:t>valeurs</a:t>
          </a:r>
          <a:endParaRPr lang="fr-FR" sz="3300" b="1" kern="1200" dirty="0">
            <a:solidFill>
              <a:srgbClr val="000000"/>
            </a:solidFill>
          </a:endParaRPr>
        </a:p>
      </dsp:txBody>
      <dsp:txXfrm>
        <a:off x="2575972" y="1113438"/>
        <a:ext cx="1357788" cy="1131490"/>
      </dsp:txXfrm>
    </dsp:sp>
    <dsp:sp modelId="{7D0BE0E4-0287-4C4F-ADBD-C898DFC0214A}">
      <dsp:nvSpPr>
        <dsp:cNvPr id="0" name=""/>
        <dsp:cNvSpPr/>
      </dsp:nvSpPr>
      <dsp:spPr>
        <a:xfrm>
          <a:off x="2040962" y="106082"/>
          <a:ext cx="4272509" cy="4272509"/>
        </a:xfrm>
        <a:prstGeom prst="circularArrow">
          <a:avLst>
            <a:gd name="adj1" fmla="val 5085"/>
            <a:gd name="adj2" fmla="val 327528"/>
            <a:gd name="adj3" fmla="val 1472472"/>
            <a:gd name="adj4" fmla="val 16199432"/>
            <a:gd name="adj5" fmla="val 5932"/>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388BAD-A616-4F1C-80CC-ACB9C255BD73}">
      <dsp:nvSpPr>
        <dsp:cNvPr id="0" name=""/>
        <dsp:cNvSpPr/>
      </dsp:nvSpPr>
      <dsp:spPr>
        <a:xfrm>
          <a:off x="1978545" y="208005"/>
          <a:ext cx="4272509" cy="4272509"/>
        </a:xfrm>
        <a:prstGeom prst="circularArrow">
          <a:avLst>
            <a:gd name="adj1" fmla="val 5085"/>
            <a:gd name="adj2" fmla="val 327528"/>
            <a:gd name="adj3" fmla="val 8671970"/>
            <a:gd name="adj4" fmla="val 1800502"/>
            <a:gd name="adj5" fmla="val 5932"/>
          </a:avLst>
        </a:prstGeom>
        <a:solidFill>
          <a:schemeClr val="accent5">
            <a:shade val="90000"/>
            <a:hueOff val="132914"/>
            <a:satOff val="-3321"/>
            <a:lumOff val="1589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FBD37C-F2D9-46D2-AC7A-853624BE7CE2}">
      <dsp:nvSpPr>
        <dsp:cNvPr id="0" name=""/>
        <dsp:cNvSpPr/>
      </dsp:nvSpPr>
      <dsp:spPr>
        <a:xfrm>
          <a:off x="1899932" y="72466"/>
          <a:ext cx="4272509" cy="4272509"/>
        </a:xfrm>
        <a:prstGeom prst="circularArrow">
          <a:avLst>
            <a:gd name="adj1" fmla="val 5085"/>
            <a:gd name="adj2" fmla="val 327528"/>
            <a:gd name="adj3" fmla="val 15873039"/>
            <a:gd name="adj4" fmla="val 9000000"/>
            <a:gd name="adj5" fmla="val 5932"/>
          </a:avLst>
        </a:prstGeom>
        <a:solidFill>
          <a:schemeClr val="accent5">
            <a:shade val="90000"/>
            <a:hueOff val="265827"/>
            <a:satOff val="-6642"/>
            <a:lumOff val="31782"/>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4025"/>
          </a:xfrm>
          <a:prstGeom prst="rect">
            <a:avLst/>
          </a:prstGeom>
        </p:spPr>
        <p:txBody>
          <a:bodyPr vert="horz" lIns="91440" tIns="45720" rIns="91440" bIns="45720" rtlCol="0"/>
          <a:lstStyle>
            <a:lvl1pPr algn="r">
              <a:defRPr sz="1200"/>
            </a:lvl1pPr>
          </a:lstStyle>
          <a:p>
            <a:fld id="{EED1528E-09C8-CC48-B82E-E8451407D195}" type="datetimeFigureOut">
              <a:rPr lang="fr-FR" smtClean="0"/>
              <a:t>19/02/16</a:t>
            </a:fld>
            <a:endParaRPr lang="fr-FR"/>
          </a:p>
        </p:txBody>
      </p:sp>
      <p:sp>
        <p:nvSpPr>
          <p:cNvPr id="4" name="Espace réservé du pied de page 3"/>
          <p:cNvSpPr>
            <a:spLocks noGrp="1"/>
          </p:cNvSpPr>
          <p:nvPr>
            <p:ph type="ftr" sz="quarter" idx="2"/>
          </p:nvPr>
        </p:nvSpPr>
        <p:spPr>
          <a:xfrm>
            <a:off x="0" y="8621713"/>
            <a:ext cx="2971800" cy="45402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21713"/>
            <a:ext cx="2971800" cy="454025"/>
          </a:xfrm>
          <a:prstGeom prst="rect">
            <a:avLst/>
          </a:prstGeom>
        </p:spPr>
        <p:txBody>
          <a:bodyPr vert="horz" lIns="91440" tIns="45720" rIns="91440" bIns="45720" rtlCol="0" anchor="b"/>
          <a:lstStyle>
            <a:lvl1pPr algn="r">
              <a:defRPr sz="1200"/>
            </a:lvl1pPr>
          </a:lstStyle>
          <a:p>
            <a:fld id="{EDECF1E3-F23E-4C45-B069-7A59FC7F0905}" type="slidenum">
              <a:rPr lang="fr-FR" smtClean="0"/>
              <a:t>‹#›</a:t>
            </a:fld>
            <a:endParaRPr lang="fr-FR"/>
          </a:p>
        </p:txBody>
      </p:sp>
    </p:spTree>
    <p:extLst>
      <p:ext uri="{BB962C8B-B14F-4D97-AF65-F5344CB8AC3E}">
        <p14:creationId xmlns:p14="http://schemas.microsoft.com/office/powerpoint/2010/main" val="2183405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386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4" y="0"/>
            <a:ext cx="2971800" cy="453866"/>
          </a:xfrm>
          <a:prstGeom prst="rect">
            <a:avLst/>
          </a:prstGeom>
        </p:spPr>
        <p:txBody>
          <a:bodyPr vert="horz" lIns="91440" tIns="45720" rIns="91440" bIns="45720" rtlCol="0"/>
          <a:lstStyle>
            <a:lvl1pPr algn="r">
              <a:defRPr sz="1200"/>
            </a:lvl1pPr>
          </a:lstStyle>
          <a:p>
            <a:fld id="{3045EE53-4586-E641-ABDD-FC6D66D283AC}" type="datetimeFigureOut">
              <a:rPr lang="fr-FR" smtClean="0"/>
              <a:pPr/>
              <a:t>19/02/16</a:t>
            </a:fld>
            <a:endParaRPr lang="fr-FR"/>
          </a:p>
        </p:txBody>
      </p:sp>
      <p:sp>
        <p:nvSpPr>
          <p:cNvPr id="4" name="Espace réservé de l'image des diapositives 3"/>
          <p:cNvSpPr>
            <a:spLocks noGrp="1" noRot="1" noChangeAspect="1"/>
          </p:cNvSpPr>
          <p:nvPr>
            <p:ph type="sldImg" idx="2"/>
          </p:nvPr>
        </p:nvSpPr>
        <p:spPr>
          <a:xfrm>
            <a:off x="1160463" y="681038"/>
            <a:ext cx="4537075" cy="34036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1" y="4311730"/>
            <a:ext cx="5486400" cy="4084796"/>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21883"/>
            <a:ext cx="2971800" cy="45386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4" y="8621883"/>
            <a:ext cx="2971800" cy="453866"/>
          </a:xfrm>
          <a:prstGeom prst="rect">
            <a:avLst/>
          </a:prstGeom>
        </p:spPr>
        <p:txBody>
          <a:bodyPr vert="horz" lIns="91440" tIns="45720" rIns="91440" bIns="45720" rtlCol="0" anchor="b"/>
          <a:lstStyle>
            <a:lvl1pPr algn="r">
              <a:defRPr sz="1200"/>
            </a:lvl1pPr>
          </a:lstStyle>
          <a:p>
            <a:fld id="{36D39BE2-DB9C-DB40-B48B-0C1341053FC1}" type="slidenum">
              <a:rPr lang="fr-FR" smtClean="0"/>
              <a:pPr/>
              <a:t>‹#›</a:t>
            </a:fld>
            <a:endParaRPr lang="fr-FR"/>
          </a:p>
        </p:txBody>
      </p:sp>
    </p:spTree>
    <p:extLst>
      <p:ext uri="{BB962C8B-B14F-4D97-AF65-F5344CB8AC3E}">
        <p14:creationId xmlns:p14="http://schemas.microsoft.com/office/powerpoint/2010/main" val="877457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1" Type="http://schemas.openxmlformats.org/officeDocument/2006/relationships/hyperlink" Target="https://fr.wikipedia.org/wiki/Instituteur" TargetMode="External"/><Relationship Id="rId12" Type="http://schemas.openxmlformats.org/officeDocument/2006/relationships/hyperlink" Target="https://fr.wikipedia.org/wiki/D%C3%A9partement_fran%C3%A7ais" TargetMode="External"/><Relationship Id="rId13" Type="http://schemas.openxmlformats.org/officeDocument/2006/relationships/hyperlink" Target="https://fr.wikipedia.org/wiki/%C3%89cole_normale_d'instituteurs" TargetMode="External"/><Relationship Id="rId14" Type="http://schemas.openxmlformats.org/officeDocument/2006/relationships/hyperlink" Target="https://fr.wikipedia.org/wiki/Commune_(France)" TargetMode="External"/><Relationship Id="rId15" Type="http://schemas.openxmlformats.org/officeDocument/2006/relationships/hyperlink" Target="https://fr.wikipedia.org/wiki/%C3%89cole_primaire"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fr.wikipedia.org/wiki/Fran%C3%A7ois_Guizot" TargetMode="External"/><Relationship Id="rId4" Type="http://schemas.openxmlformats.org/officeDocument/2006/relationships/hyperlink" Target="https://fr.wikipedia.org/wiki/Ministre_de_l'%C3%89ducation_nationale" TargetMode="External"/><Relationship Id="rId5" Type="http://schemas.openxmlformats.org/officeDocument/2006/relationships/hyperlink" Target="https://fr.wikipedia.org/wiki/Gouvernement_Nicolas_Jean-de-Dieu_Soult_(1)" TargetMode="External"/><Relationship Id="rId6" Type="http://schemas.openxmlformats.org/officeDocument/2006/relationships/hyperlink" Target="https://fr.wikipedia.org/wiki/Jules_Ferry" TargetMode="External"/><Relationship Id="rId7" Type="http://schemas.openxmlformats.org/officeDocument/2006/relationships/hyperlink" Target="https://fr.wikipedia.org/wiki/Grandes_lois_sous_la_monarchie_de_Juillet" TargetMode="External"/><Relationship Id="rId8" Type="http://schemas.openxmlformats.org/officeDocument/2006/relationships/hyperlink" Target="https://fr.wikipedia.org/wiki/Monarchie_de_Juillet" TargetMode="External"/><Relationship Id="rId9" Type="http://schemas.openxmlformats.org/officeDocument/2006/relationships/hyperlink" Target="https://fr.wikipedia.org/wiki/Charte_de_1830" TargetMode="External"/><Relationship Id="rId10" Type="http://schemas.openxmlformats.org/officeDocument/2006/relationships/hyperlink" Target="https://fr.wikipedia.org/wiki/Loi_Guizot%23cite_note-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1946AD-A756-44AB-9580-55648281B46A}" type="slidenum">
              <a:rPr lang="fr-FR" smtClean="0"/>
              <a:pPr/>
              <a:t>1</a:t>
            </a:fld>
            <a:endParaRPr lang="fr-FR"/>
          </a:p>
        </p:txBody>
      </p:sp>
    </p:spTree>
    <p:extLst>
      <p:ext uri="{BB962C8B-B14F-4D97-AF65-F5344CB8AC3E}">
        <p14:creationId xmlns:p14="http://schemas.microsoft.com/office/powerpoint/2010/main" val="142678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10</a:t>
            </a:fld>
            <a:endParaRPr lang="fr-FR"/>
          </a:p>
        </p:txBody>
      </p:sp>
    </p:spTree>
    <p:extLst>
      <p:ext uri="{BB962C8B-B14F-4D97-AF65-F5344CB8AC3E}">
        <p14:creationId xmlns:p14="http://schemas.microsoft.com/office/powerpoint/2010/main" val="174649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11</a:t>
            </a:fld>
            <a:endParaRPr lang="fr-FR"/>
          </a:p>
        </p:txBody>
      </p:sp>
    </p:spTree>
    <p:extLst>
      <p:ext uri="{BB962C8B-B14F-4D97-AF65-F5344CB8AC3E}">
        <p14:creationId xmlns:p14="http://schemas.microsoft.com/office/powerpoint/2010/main" val="173059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12</a:t>
            </a:fld>
            <a:endParaRPr lang="fr-FR"/>
          </a:p>
        </p:txBody>
      </p:sp>
    </p:spTree>
    <p:extLst>
      <p:ext uri="{BB962C8B-B14F-4D97-AF65-F5344CB8AC3E}">
        <p14:creationId xmlns:p14="http://schemas.microsoft.com/office/powerpoint/2010/main" val="206832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13</a:t>
            </a:fld>
            <a:endParaRPr lang="fr-FR"/>
          </a:p>
        </p:txBody>
      </p:sp>
    </p:spTree>
    <p:extLst>
      <p:ext uri="{BB962C8B-B14F-4D97-AF65-F5344CB8AC3E}">
        <p14:creationId xmlns:p14="http://schemas.microsoft.com/office/powerpoint/2010/main" val="3385632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14</a:t>
            </a:fld>
            <a:endParaRPr lang="fr-FR"/>
          </a:p>
        </p:txBody>
      </p:sp>
    </p:spTree>
    <p:extLst>
      <p:ext uri="{BB962C8B-B14F-4D97-AF65-F5344CB8AC3E}">
        <p14:creationId xmlns:p14="http://schemas.microsoft.com/office/powerpoint/2010/main" val="340984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15</a:t>
            </a:fld>
            <a:endParaRPr lang="fr-FR"/>
          </a:p>
        </p:txBody>
      </p:sp>
    </p:spTree>
    <p:extLst>
      <p:ext uri="{BB962C8B-B14F-4D97-AF65-F5344CB8AC3E}">
        <p14:creationId xmlns:p14="http://schemas.microsoft.com/office/powerpoint/2010/main" val="2699738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16</a:t>
            </a:fld>
            <a:endParaRPr lang="fr-FR"/>
          </a:p>
        </p:txBody>
      </p:sp>
    </p:spTree>
    <p:extLst>
      <p:ext uri="{BB962C8B-B14F-4D97-AF65-F5344CB8AC3E}">
        <p14:creationId xmlns:p14="http://schemas.microsoft.com/office/powerpoint/2010/main" val="309439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17</a:t>
            </a:fld>
            <a:endParaRPr lang="fr-FR"/>
          </a:p>
        </p:txBody>
      </p:sp>
    </p:spTree>
    <p:extLst>
      <p:ext uri="{BB962C8B-B14F-4D97-AF65-F5344CB8AC3E}">
        <p14:creationId xmlns:p14="http://schemas.microsoft.com/office/powerpoint/2010/main" val="3455597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1975, la réforme Haby </a:t>
            </a:r>
          </a:p>
          <a:p>
            <a:r>
              <a:rPr lang="fr-FR" sz="1200" kern="1200" dirty="0" smtClean="0">
                <a:solidFill>
                  <a:schemeClr val="tx1"/>
                </a:solidFill>
                <a:effectLst/>
                <a:latin typeface="+mn-lt"/>
                <a:ea typeface="+mn-ea"/>
                <a:cs typeface="+mn-cs"/>
              </a:rPr>
              <a:t>Cette réforme constitue l'aboutissement d'un processus d'unification et de démocratisation, en instaurant le collège unique. Par la publication de </a:t>
            </a:r>
          </a:p>
          <a:p>
            <a:r>
              <a:rPr lang="fr-FR" sz="1200" kern="1200" dirty="0" smtClean="0">
                <a:solidFill>
                  <a:schemeClr val="tx1"/>
                </a:solidFill>
                <a:effectLst/>
                <a:latin typeface="+mn-lt"/>
                <a:ea typeface="+mn-ea"/>
                <a:cs typeface="+mn-cs"/>
              </a:rPr>
              <a:t>la loi du 11 juillet 1975, René Haby unifie les structures administratives du premier cycle en supprimant la distinction entre CES1et CEG2, qui </a:t>
            </a:r>
          </a:p>
          <a:p>
            <a:r>
              <a:rPr lang="fr-FR" sz="1200" kern="1200" dirty="0" smtClean="0">
                <a:solidFill>
                  <a:schemeClr val="tx1"/>
                </a:solidFill>
                <a:effectLst/>
                <a:latin typeface="+mn-lt"/>
                <a:ea typeface="+mn-ea"/>
                <a:cs typeface="+mn-cs"/>
              </a:rPr>
              <a:t>deviennent tous des collèges. Il unifie les structures pédagogiques en mettant fin à l'organisation de la scolarité en filières, les sections devenant « indifférenciées ». La répartition des élèves dans les classes s'effectue sans distinction, l'hétérogénéité est établie, des actions de soutien et des activités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d'approfondissement sont organisées, le diplôme national du Brevet des collèges sanctionne la formation acquise. Le brevet est obtenu,</a:t>
            </a:r>
          </a:p>
          <a:p>
            <a:r>
              <a:rPr lang="fr-FR" sz="1200" kern="1200" dirty="0" smtClean="0">
                <a:solidFill>
                  <a:schemeClr val="tx1"/>
                </a:solidFill>
                <a:effectLst/>
                <a:latin typeface="+mn-lt"/>
                <a:ea typeface="+mn-ea"/>
                <a:cs typeface="+mn-cs"/>
              </a:rPr>
              <a:t>soit à la suite d'un examen, soit au vu des seuls résultats scolaires du candidat</a:t>
            </a:r>
          </a:p>
          <a:p>
            <a:endParaRPr lang="fr-FR" dirty="0"/>
          </a:p>
        </p:txBody>
      </p:sp>
      <p:sp>
        <p:nvSpPr>
          <p:cNvPr id="4" name="Espace réservé du numéro de diapositive 3"/>
          <p:cNvSpPr>
            <a:spLocks noGrp="1"/>
          </p:cNvSpPr>
          <p:nvPr>
            <p:ph type="sldNum" sz="quarter" idx="10"/>
          </p:nvPr>
        </p:nvSpPr>
        <p:spPr/>
        <p:txBody>
          <a:bodyPr/>
          <a:lstStyle/>
          <a:p>
            <a:fld id="{0D82168C-D5DE-4EF2-94A6-8FBFD31DBB79}" type="slidenum">
              <a:rPr lang="fr-FR" smtClean="0"/>
              <a:t>18</a:t>
            </a:fld>
            <a:endParaRPr lang="fr-FR"/>
          </a:p>
        </p:txBody>
      </p:sp>
    </p:spTree>
    <p:extLst>
      <p:ext uri="{BB962C8B-B14F-4D97-AF65-F5344CB8AC3E}">
        <p14:creationId xmlns:p14="http://schemas.microsoft.com/office/powerpoint/2010/main" val="1527459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19</a:t>
            </a:fld>
            <a:endParaRPr lang="fr-FR"/>
          </a:p>
        </p:txBody>
      </p:sp>
    </p:spTree>
    <p:extLst>
      <p:ext uri="{BB962C8B-B14F-4D97-AF65-F5344CB8AC3E}">
        <p14:creationId xmlns:p14="http://schemas.microsoft.com/office/powerpoint/2010/main" val="1575395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a:t>
            </a:fld>
            <a:endParaRPr lang="fr-FR"/>
          </a:p>
        </p:txBody>
      </p:sp>
    </p:spTree>
    <p:extLst>
      <p:ext uri="{BB962C8B-B14F-4D97-AF65-F5344CB8AC3E}">
        <p14:creationId xmlns:p14="http://schemas.microsoft.com/office/powerpoint/2010/main" val="284410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20</a:t>
            </a:fld>
            <a:endParaRPr lang="fr-FR"/>
          </a:p>
        </p:txBody>
      </p:sp>
    </p:spTree>
    <p:extLst>
      <p:ext uri="{BB962C8B-B14F-4D97-AF65-F5344CB8AC3E}">
        <p14:creationId xmlns:p14="http://schemas.microsoft.com/office/powerpoint/2010/main" val="121414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21</a:t>
            </a:fld>
            <a:endParaRPr lang="fr-FR"/>
          </a:p>
        </p:txBody>
      </p:sp>
    </p:spTree>
    <p:extLst>
      <p:ext uri="{BB962C8B-B14F-4D97-AF65-F5344CB8AC3E}">
        <p14:creationId xmlns:p14="http://schemas.microsoft.com/office/powerpoint/2010/main" val="266383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22</a:t>
            </a:fld>
            <a:endParaRPr lang="fr-FR"/>
          </a:p>
        </p:txBody>
      </p:sp>
    </p:spTree>
    <p:extLst>
      <p:ext uri="{BB962C8B-B14F-4D97-AF65-F5344CB8AC3E}">
        <p14:creationId xmlns:p14="http://schemas.microsoft.com/office/powerpoint/2010/main" val="40991955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23</a:t>
            </a:fld>
            <a:endParaRPr lang="fr-FR"/>
          </a:p>
        </p:txBody>
      </p:sp>
    </p:spTree>
    <p:extLst>
      <p:ext uri="{BB962C8B-B14F-4D97-AF65-F5344CB8AC3E}">
        <p14:creationId xmlns:p14="http://schemas.microsoft.com/office/powerpoint/2010/main" val="334911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24</a:t>
            </a:fld>
            <a:endParaRPr lang="fr-FR"/>
          </a:p>
        </p:txBody>
      </p:sp>
    </p:spTree>
    <p:extLst>
      <p:ext uri="{BB962C8B-B14F-4D97-AF65-F5344CB8AC3E}">
        <p14:creationId xmlns:p14="http://schemas.microsoft.com/office/powerpoint/2010/main" val="2045784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25</a:t>
            </a:fld>
            <a:endParaRPr lang="fr-FR"/>
          </a:p>
        </p:txBody>
      </p:sp>
    </p:spTree>
    <p:extLst>
      <p:ext uri="{BB962C8B-B14F-4D97-AF65-F5344CB8AC3E}">
        <p14:creationId xmlns:p14="http://schemas.microsoft.com/office/powerpoint/2010/main" val="485448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26</a:t>
            </a:fld>
            <a:endParaRPr lang="fr-FR"/>
          </a:p>
        </p:txBody>
      </p:sp>
    </p:spTree>
    <p:extLst>
      <p:ext uri="{BB962C8B-B14F-4D97-AF65-F5344CB8AC3E}">
        <p14:creationId xmlns:p14="http://schemas.microsoft.com/office/powerpoint/2010/main" val="3863939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27</a:t>
            </a:fld>
            <a:endParaRPr lang="fr-FR"/>
          </a:p>
        </p:txBody>
      </p:sp>
    </p:spTree>
    <p:extLst>
      <p:ext uri="{BB962C8B-B14F-4D97-AF65-F5344CB8AC3E}">
        <p14:creationId xmlns:p14="http://schemas.microsoft.com/office/powerpoint/2010/main" val="2415310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28</a:t>
            </a:fld>
            <a:endParaRPr lang="fr-FR"/>
          </a:p>
        </p:txBody>
      </p:sp>
    </p:spTree>
    <p:extLst>
      <p:ext uri="{BB962C8B-B14F-4D97-AF65-F5344CB8AC3E}">
        <p14:creationId xmlns:p14="http://schemas.microsoft.com/office/powerpoint/2010/main" val="12701545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29</a:t>
            </a:fld>
            <a:endParaRPr lang="fr-FR"/>
          </a:p>
        </p:txBody>
      </p:sp>
    </p:spTree>
    <p:extLst>
      <p:ext uri="{BB962C8B-B14F-4D97-AF65-F5344CB8AC3E}">
        <p14:creationId xmlns:p14="http://schemas.microsoft.com/office/powerpoint/2010/main" val="241531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a:t>
            </a:fld>
            <a:endParaRPr lang="fr-FR"/>
          </a:p>
        </p:txBody>
      </p:sp>
    </p:spTree>
    <p:extLst>
      <p:ext uri="{BB962C8B-B14F-4D97-AF65-F5344CB8AC3E}">
        <p14:creationId xmlns:p14="http://schemas.microsoft.com/office/powerpoint/2010/main" val="2899283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30</a:t>
            </a:fld>
            <a:endParaRPr lang="fr-FR"/>
          </a:p>
        </p:txBody>
      </p:sp>
    </p:spTree>
    <p:extLst>
      <p:ext uri="{BB962C8B-B14F-4D97-AF65-F5344CB8AC3E}">
        <p14:creationId xmlns:p14="http://schemas.microsoft.com/office/powerpoint/2010/main" val="649708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31</a:t>
            </a:fld>
            <a:endParaRPr lang="fr-FR"/>
          </a:p>
        </p:txBody>
      </p:sp>
    </p:spTree>
    <p:extLst>
      <p:ext uri="{BB962C8B-B14F-4D97-AF65-F5344CB8AC3E}">
        <p14:creationId xmlns:p14="http://schemas.microsoft.com/office/powerpoint/2010/main" val="183889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32</a:t>
            </a:fld>
            <a:endParaRPr lang="fr-FR"/>
          </a:p>
        </p:txBody>
      </p:sp>
    </p:spTree>
    <p:extLst>
      <p:ext uri="{BB962C8B-B14F-4D97-AF65-F5344CB8AC3E}">
        <p14:creationId xmlns:p14="http://schemas.microsoft.com/office/powerpoint/2010/main" val="1395604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fr-FR" dirty="0" smtClean="0"/>
              <a:t>Une école qui accueille les enfants et leurs parents</a:t>
            </a:r>
          </a:p>
          <a:p>
            <a:r>
              <a:rPr lang="fr-FR" sz="1200" b="1" kern="1200" dirty="0" smtClean="0">
                <a:solidFill>
                  <a:schemeClr val="tx1"/>
                </a:solidFill>
                <a:effectLst/>
                <a:latin typeface="+mn-lt"/>
                <a:ea typeface="+mn-ea"/>
                <a:cs typeface="+mn-cs"/>
              </a:rPr>
              <a:t>Ces relations permettent aux parents de comprendre le fonctionnement et les spécificités de l’école maternelle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L’enseignant reconnaît en chaque enfant une personne en devenir et un interlocuteur à part entière, quel que soit son âge.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école qui accompagne les transitions vécues par les enfants</a:t>
            </a:r>
            <a:r>
              <a:rPr lang="fr-FR"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favoriser le bien-être des enfants et constituer une continuité éducative.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mettre en œuvre une véritable continuité des apprentissages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un suivi individuel des enfants</a:t>
            </a:r>
            <a:r>
              <a:rPr lang="fr-FR" sz="1200" kern="1200" dirty="0" smtClean="0">
                <a:solidFill>
                  <a:schemeClr val="tx1"/>
                </a:solidFill>
                <a:effectLst/>
                <a:latin typeface="+mn-lt"/>
                <a:ea typeface="+mn-ea"/>
                <a:cs typeface="+mn-cs"/>
              </a:rPr>
              <a:t>.</a:t>
            </a:r>
            <a:r>
              <a:rPr lang="fr-FR" dirty="0" smtClean="0">
                <a:effectLst/>
              </a:rPr>
              <a:t> </a:t>
            </a:r>
            <a:endParaRPr lang="fr-FR" sz="1200" kern="1200" dirty="0" smtClean="0">
              <a:solidFill>
                <a:schemeClr val="tx1"/>
              </a:solidFill>
              <a:effectLst/>
              <a:latin typeface="+mn-lt"/>
              <a:ea typeface="+mn-ea"/>
              <a:cs typeface="+mn-cs"/>
            </a:endParaRPr>
          </a:p>
          <a:p>
            <a:endParaRPr lang="fr-FR" dirty="0" smtClean="0"/>
          </a:p>
          <a:p>
            <a:r>
              <a:rPr lang="fr-FR" sz="1200" kern="1200" dirty="0" smtClean="0">
                <a:solidFill>
                  <a:schemeClr val="tx1"/>
                </a:solidFill>
                <a:effectLst/>
                <a:latin typeface="+mn-lt"/>
                <a:ea typeface="+mn-ea"/>
                <a:cs typeface="+mn-cs"/>
              </a:rPr>
              <a:t>Une école qui tient compte du développement de l’enfant</a:t>
            </a:r>
            <a:r>
              <a:rPr lang="fr-FR"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Sur toute la durée de l’école maternelle, les progrès de la socialisation, du langage,</a:t>
            </a:r>
            <a:r>
              <a:rPr lang="fr-FR" sz="1200" kern="1200" dirty="0" smtClean="0">
                <a:solidFill>
                  <a:schemeClr val="tx1"/>
                </a:solidFill>
                <a:effectLst/>
                <a:latin typeface="+mn-lt"/>
                <a:ea typeface="+mn-ea"/>
                <a:cs typeface="+mn-cs"/>
              </a:rPr>
              <a:t> de la motricité et des </a:t>
            </a:r>
            <a:r>
              <a:rPr lang="fr-FR" sz="1200" b="1" kern="1200" dirty="0" smtClean="0">
                <a:solidFill>
                  <a:schemeClr val="tx1"/>
                </a:solidFill>
                <a:effectLst/>
                <a:latin typeface="+mn-lt"/>
                <a:ea typeface="+mn-ea"/>
                <a:cs typeface="+mn-cs"/>
              </a:rPr>
              <a:t>capacités cognitives</a:t>
            </a:r>
            <a:r>
              <a:rPr lang="fr-FR" sz="1200" kern="1200" dirty="0" smtClean="0">
                <a:solidFill>
                  <a:schemeClr val="tx1"/>
                </a:solidFill>
                <a:effectLst/>
                <a:latin typeface="+mn-lt"/>
                <a:ea typeface="+mn-ea"/>
                <a:cs typeface="+mn-cs"/>
              </a:rPr>
              <a:t> liés à la maturation ainsi qu’aux stimulations des situations scolaires </a:t>
            </a:r>
            <a:r>
              <a:rPr lang="fr-FR" sz="1200" b="1" kern="1200" dirty="0" smtClean="0">
                <a:solidFill>
                  <a:schemeClr val="tx1"/>
                </a:solidFill>
                <a:effectLst/>
                <a:latin typeface="+mn-lt"/>
                <a:ea typeface="+mn-ea"/>
                <a:cs typeface="+mn-cs"/>
              </a:rPr>
              <a:t>sont</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considérables et se réalisent selon des rythmes très variables.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Une école qui pratique une évaluation positive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Chaque enseignant s’attache à </a:t>
            </a:r>
            <a:r>
              <a:rPr lang="fr-FR" sz="1200" b="1" kern="1200" dirty="0" smtClean="0">
                <a:solidFill>
                  <a:schemeClr val="tx1"/>
                </a:solidFill>
                <a:effectLst/>
                <a:latin typeface="+mn-lt"/>
                <a:ea typeface="+mn-ea"/>
                <a:cs typeface="+mn-cs"/>
              </a:rPr>
              <a:t>mettre en valeur</a:t>
            </a:r>
            <a:r>
              <a:rPr lang="fr-FR" sz="1200" kern="1200" dirty="0" smtClean="0">
                <a:solidFill>
                  <a:schemeClr val="tx1"/>
                </a:solidFill>
                <a:effectLst/>
                <a:latin typeface="+mn-lt"/>
                <a:ea typeface="+mn-ea"/>
                <a:cs typeface="+mn-cs"/>
              </a:rPr>
              <a:t>, au-delà du résultat obtenu, </a:t>
            </a:r>
            <a:r>
              <a:rPr lang="fr-FR" sz="1200" b="1" kern="1200" dirty="0" smtClean="0">
                <a:solidFill>
                  <a:schemeClr val="tx1"/>
                </a:solidFill>
                <a:effectLst/>
                <a:latin typeface="+mn-lt"/>
                <a:ea typeface="+mn-ea"/>
                <a:cs typeface="+mn-cs"/>
              </a:rPr>
              <a:t>le cheminement de l’enfant et les progrès qu’il fait par rapport à lui-même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Adaptée aux spécificités de l’école maternelle, l’évaluation est mise en œuvre selon des modalités définies au sein de l’école</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33</a:t>
            </a:fld>
            <a:endParaRPr lang="fr-FR"/>
          </a:p>
        </p:txBody>
      </p:sp>
    </p:spTree>
    <p:extLst>
      <p:ext uri="{BB962C8B-B14F-4D97-AF65-F5344CB8AC3E}">
        <p14:creationId xmlns:p14="http://schemas.microsoft.com/office/powerpoint/2010/main" val="1525704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34</a:t>
            </a:fld>
            <a:endParaRPr lang="fr-FR"/>
          </a:p>
        </p:txBody>
      </p:sp>
    </p:spTree>
    <p:extLst>
      <p:ext uri="{BB962C8B-B14F-4D97-AF65-F5344CB8AC3E}">
        <p14:creationId xmlns:p14="http://schemas.microsoft.com/office/powerpoint/2010/main" val="4130856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Apprendre en jouant</a:t>
            </a:r>
          </a:p>
          <a:p>
            <a:r>
              <a:rPr lang="fr-FR" sz="1200" b="1" kern="1200" dirty="0" smtClean="0">
                <a:solidFill>
                  <a:schemeClr val="tx1"/>
                </a:solidFill>
                <a:effectLst/>
                <a:latin typeface="+mn-lt"/>
                <a:ea typeface="+mn-ea"/>
                <a:cs typeface="+mn-cs"/>
              </a:rPr>
              <a:t>Le jeu : </a:t>
            </a:r>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favorise la richesse des expériences vécues par les enfants dans l'ensemble des classes de l’école maternelle et alimente tous les domaines d’apprentissages. </a:t>
            </a:r>
          </a:p>
          <a:p>
            <a:pPr lvl="0"/>
            <a:r>
              <a:rPr lang="fr-FR" sz="1200" b="1" kern="1200" dirty="0" smtClean="0">
                <a:solidFill>
                  <a:schemeClr val="tx1"/>
                </a:solidFill>
                <a:effectLst/>
                <a:latin typeface="+mn-lt"/>
                <a:ea typeface="+mn-ea"/>
                <a:cs typeface="+mn-cs"/>
              </a:rPr>
              <a:t>permet aux enfants d’exercer leur autonomie, d‘agir sur le réel, de construire des fictions et de développer leur imaginaire, d’exercer des conduites motrices, d’expérimenter des règles et des rôles sociaux variés.</a:t>
            </a:r>
            <a:r>
              <a:rPr lang="fr-FR" sz="1200" kern="1200" dirty="0" smtClean="0">
                <a:solidFill>
                  <a:schemeClr val="tx1"/>
                </a:solidFill>
                <a:effectLst/>
                <a:latin typeface="+mn-lt"/>
                <a:ea typeface="+mn-ea"/>
                <a:cs typeface="+mn-cs"/>
              </a:rPr>
              <a:t> </a:t>
            </a:r>
          </a:p>
          <a:p>
            <a:pPr lvl="0"/>
            <a:r>
              <a:rPr lang="fr-FR" sz="1200" b="1" kern="1200" dirty="0" smtClean="0">
                <a:solidFill>
                  <a:schemeClr val="tx1"/>
                </a:solidFill>
                <a:effectLst/>
                <a:latin typeface="+mn-lt"/>
                <a:ea typeface="+mn-ea"/>
                <a:cs typeface="+mn-cs"/>
              </a:rPr>
              <a:t>favorise la communication avec les autres et la construction de liens forts d’amitié.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revêt diverses formes : jeux symboliques, jeux d’exploration, jeux de construction et de manipulation, jeux collectifs et jeux de société, jeux fabriqués et inventés, etc. </a:t>
            </a:r>
          </a:p>
          <a:p>
            <a:pPr lvl="0"/>
            <a:endParaRPr lang="fr-FR" sz="1200" kern="1200" dirty="0" smtClean="0">
              <a:solidFill>
                <a:schemeClr val="tx1"/>
              </a:solidFill>
              <a:effectLst/>
              <a:latin typeface="+mn-lt"/>
              <a:ea typeface="+mn-ea"/>
              <a:cs typeface="+mn-cs"/>
            </a:endParaRPr>
          </a:p>
          <a:p>
            <a:endParaRPr lang="fr-FR" sz="1200" dirty="0" smtClean="0"/>
          </a:p>
          <a:p>
            <a:r>
              <a:rPr lang="fr-FR" sz="1200" dirty="0" smtClean="0"/>
              <a:t>Apprendre en réfléchissant et en résolvant des problèmes .</a:t>
            </a:r>
          </a:p>
          <a:p>
            <a:pPr marL="0" indent="0">
              <a:buNone/>
            </a:pPr>
            <a:r>
              <a:rPr lang="fr-FR" sz="1200" kern="1200" dirty="0" smtClean="0">
                <a:solidFill>
                  <a:schemeClr val="tx1"/>
                </a:solidFill>
                <a:effectLst/>
                <a:latin typeface="+mn-lt"/>
                <a:ea typeface="+mn-ea"/>
                <a:cs typeface="+mn-cs"/>
              </a:rPr>
              <a:t>Pour </a:t>
            </a:r>
            <a:r>
              <a:rPr lang="fr-FR" sz="1200" b="1" kern="1200" dirty="0" smtClean="0">
                <a:solidFill>
                  <a:schemeClr val="tx1"/>
                </a:solidFill>
                <a:effectLst/>
                <a:latin typeface="+mn-lt"/>
                <a:ea typeface="+mn-ea"/>
                <a:cs typeface="+mn-cs"/>
              </a:rPr>
              <a:t>provoquer la réflexion des enfants</a:t>
            </a:r>
            <a:r>
              <a:rPr lang="fr-FR" sz="1200" kern="120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Ces activités cognitives de haut niveau</a:t>
            </a:r>
            <a:r>
              <a:rPr lang="fr-FR" sz="1200" kern="1200" dirty="0" smtClean="0">
                <a:solidFill>
                  <a:schemeClr val="tx1"/>
                </a:solidFill>
                <a:effectLst/>
                <a:latin typeface="+mn-lt"/>
                <a:ea typeface="+mn-ea"/>
                <a:cs typeface="+mn-cs"/>
              </a:rPr>
              <a:t> sont fondamentales pour donner aux enfants </a:t>
            </a:r>
            <a:r>
              <a:rPr lang="fr-FR" sz="1200" b="1" kern="1200" dirty="0" smtClean="0">
                <a:solidFill>
                  <a:schemeClr val="tx1"/>
                </a:solidFill>
                <a:effectLst/>
                <a:latin typeface="+mn-lt"/>
                <a:ea typeface="+mn-ea"/>
                <a:cs typeface="+mn-cs"/>
              </a:rPr>
              <a:t>l’envie d’apprendre et les rendre autonomes intellectuellement</a:t>
            </a:r>
            <a:r>
              <a:rPr lang="fr-FR" sz="1200" kern="1200" dirty="0" smtClean="0">
                <a:solidFill>
                  <a:schemeClr val="tx1"/>
                </a:solidFill>
                <a:effectLst/>
                <a:latin typeface="+mn-lt"/>
                <a:ea typeface="+mn-ea"/>
                <a:cs typeface="+mn-cs"/>
              </a:rPr>
              <a:t>.</a:t>
            </a:r>
          </a:p>
          <a:p>
            <a:pPr marL="0" indent="0">
              <a:buNone/>
            </a:pPr>
            <a:endParaRPr lang="fr-FR" sz="1200" dirty="0" smtClean="0"/>
          </a:p>
          <a:p>
            <a:pPr marL="0" indent="0">
              <a:buNone/>
            </a:pPr>
            <a:endParaRPr lang="fr-FR" sz="1200" dirty="0" smtClean="0"/>
          </a:p>
          <a:p>
            <a:r>
              <a:rPr lang="fr-FR" sz="1200" dirty="0" smtClean="0"/>
              <a:t>Apprendre en s’exerçant . </a:t>
            </a:r>
          </a:p>
          <a:p>
            <a:endParaRPr lang="fr-FR" sz="1200" dirty="0" smtClean="0"/>
          </a:p>
          <a:p>
            <a:r>
              <a:rPr lang="fr-FR" sz="1200" dirty="0" smtClean="0"/>
              <a:t>Apprendre en se remémorant et en mémorisant .</a:t>
            </a:r>
            <a:endParaRPr lang="fr-FR" sz="1000" dirty="0" smtClean="0"/>
          </a:p>
          <a:p>
            <a:endParaRPr lang="fr-FR" dirty="0"/>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35</a:t>
            </a:fld>
            <a:endParaRPr lang="fr-FR"/>
          </a:p>
        </p:txBody>
      </p:sp>
    </p:spTree>
    <p:extLst>
      <p:ext uri="{BB962C8B-B14F-4D97-AF65-F5344CB8AC3E}">
        <p14:creationId xmlns:p14="http://schemas.microsoft.com/office/powerpoint/2010/main" val="15257045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36</a:t>
            </a:fld>
            <a:endParaRPr lang="fr-FR"/>
          </a:p>
        </p:txBody>
      </p:sp>
    </p:spTree>
    <p:extLst>
      <p:ext uri="{BB962C8B-B14F-4D97-AF65-F5344CB8AC3E}">
        <p14:creationId xmlns:p14="http://schemas.microsoft.com/office/powerpoint/2010/main" val="1697959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37</a:t>
            </a:fld>
            <a:endParaRPr lang="fr-FR"/>
          </a:p>
        </p:txBody>
      </p:sp>
    </p:spTree>
    <p:extLst>
      <p:ext uri="{BB962C8B-B14F-4D97-AF65-F5344CB8AC3E}">
        <p14:creationId xmlns:p14="http://schemas.microsoft.com/office/powerpoint/2010/main" val="2938036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L’école maternelle structure les apprentissages autour d’un enjeu de formation central pour les enfants : « Apprendre ensemble et vivre ensemble ».</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La classe et le groupe constituent une communauté d’apprentissage qui établit les bases de la construction d’une citoyenneté respectueuse des règles de la laïcité et ouverte sur la pluralité des cultures dans le monde.</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C’est dans ce cadre que l’enfant est appelé à devenir élève, de manière très progressive sur l’ensemble du cycle.</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Les enfants apprennent à repérer les rôles des différents adultes, la fonction des différents espaces dans la classe, dans l’école et les règles qui s’y rattachent. </a:t>
            </a:r>
          </a:p>
          <a:p>
            <a:r>
              <a:rPr lang="fr-FR" sz="1200" b="1" kern="1200" dirty="0" smtClean="0">
                <a:solidFill>
                  <a:schemeClr val="tx1"/>
                </a:solidFill>
                <a:effectLst/>
                <a:latin typeface="+mn-lt"/>
                <a:ea typeface="+mn-ea"/>
                <a:cs typeface="+mn-cs"/>
              </a:rPr>
              <a:t>Ils sont consultés sur certaines décisions les concernant et découvrent ainsi les fondements du débat collectif.</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L’école maternelle assure ainsi une première acquisition des principes de la vie en société.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L’accueil et la scolarisation des enfants handicapés participent à cet enjeu pour ces enfants eux-mêmes et contribuent à développer pour tous un regard positif sur les différences.</a:t>
            </a:r>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L’ensemble des adultes veille à ce que tous les enfants bénéficient en toutes circonstances d'un traitement équitable. L’école maternelle construit les conditions de l’égalité, notamment entre les filles et les garçons. </a:t>
            </a:r>
            <a:endParaRPr lang="fr-FR" sz="1200" kern="1200" dirty="0" smtClean="0">
              <a:solidFill>
                <a:schemeClr val="tx1"/>
              </a:solidFill>
              <a:effectLst/>
              <a:latin typeface="+mn-lt"/>
              <a:ea typeface="+mn-ea"/>
              <a:cs typeface="+mn-cs"/>
            </a:endParaRPr>
          </a:p>
          <a:p>
            <a:endParaRPr lang="fr-FR" sz="1200" dirty="0" smtClean="0"/>
          </a:p>
          <a:p>
            <a:r>
              <a:rPr lang="fr-FR" sz="1200" dirty="0" smtClean="0"/>
              <a:t>Comprendre la fonction de l’école.</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L’enfant apprend en même temps à entrer dans un rythme collectif (faire quelque chose ou être attentif en même temps que les autres, prendre en compte des consignes collectives) qui l’oblige à renoncer à ses désirs immédiats</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L’école maternelle initie ainsi la construction progressive d’une posture d’élève. </a:t>
            </a:r>
            <a:endParaRPr lang="fr-FR" sz="1200" kern="1200" dirty="0" smtClean="0">
              <a:solidFill>
                <a:schemeClr val="tx1"/>
              </a:solidFill>
              <a:effectLst/>
              <a:latin typeface="+mn-lt"/>
              <a:ea typeface="+mn-ea"/>
              <a:cs typeface="+mn-cs"/>
            </a:endParaRPr>
          </a:p>
          <a:p>
            <a:endParaRPr lang="fr-FR" sz="1200" dirty="0" smtClean="0"/>
          </a:p>
          <a:p>
            <a:endParaRPr lang="fr-FR" sz="1200" dirty="0" smtClean="0"/>
          </a:p>
          <a:p>
            <a:r>
              <a:rPr lang="fr-FR" sz="1200" dirty="0" smtClean="0"/>
              <a:t>Se construire comme personne singulière au sein d’un groupe.</a:t>
            </a:r>
          </a:p>
          <a:p>
            <a:r>
              <a:rPr lang="fr-FR" sz="1200" b="1" kern="1200" dirty="0" smtClean="0">
                <a:solidFill>
                  <a:schemeClr val="tx1"/>
                </a:solidFill>
                <a:effectLst/>
                <a:latin typeface="+mn-lt"/>
                <a:ea typeface="+mn-ea"/>
                <a:cs typeface="+mn-cs"/>
              </a:rPr>
              <a:t>Se construire comme personne singulière, c'est découvrir le rôle du groupe dans ses propres cheminements, participer à la réalisation de projets communs, apprendre à coopérer.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C'est progressivement partager des tâches et prendre des initiatives et des responsabilités au sein du groupe. Par sa participation, l'enfant acquiert le goût des activités collectives, prend du plaisir à échanger et à confronter son point de vue à celui des autres.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Il apprend les règles de la communication et de l’échange. </a:t>
            </a: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Ainsi, l’enfant trouve sa place dans le groupe, se fait reconnaître comme une personne à part entière et éprouve le rôle des autres dans la construction des apprentissages.</a:t>
            </a: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À travers les situations concrètes de la vie de la classe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une première sensibilité aux expériences morales (sentiment d’empathie, expression du juste et de l’injuste, questionnement des stéréotypes…) se construit.</a:t>
            </a:r>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38</a:t>
            </a:fld>
            <a:endParaRPr lang="fr-FR"/>
          </a:p>
        </p:txBody>
      </p:sp>
    </p:spTree>
    <p:extLst>
      <p:ext uri="{BB962C8B-B14F-4D97-AF65-F5344CB8AC3E}">
        <p14:creationId xmlns:p14="http://schemas.microsoft.com/office/powerpoint/2010/main" val="152570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39</a:t>
            </a:fld>
            <a:endParaRPr lang="fr-FR"/>
          </a:p>
        </p:txBody>
      </p:sp>
    </p:spTree>
    <p:extLst>
      <p:ext uri="{BB962C8B-B14F-4D97-AF65-F5344CB8AC3E}">
        <p14:creationId xmlns:p14="http://schemas.microsoft.com/office/powerpoint/2010/main" val="4142855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a:t>
            </a:fld>
            <a:endParaRPr lang="fr-FR"/>
          </a:p>
        </p:txBody>
      </p:sp>
    </p:spTree>
    <p:extLst>
      <p:ext uri="{BB962C8B-B14F-4D97-AF65-F5344CB8AC3E}">
        <p14:creationId xmlns:p14="http://schemas.microsoft.com/office/powerpoint/2010/main" val="2522744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40</a:t>
            </a:fld>
            <a:endParaRPr lang="fr-FR"/>
          </a:p>
        </p:txBody>
      </p:sp>
    </p:spTree>
    <p:extLst>
      <p:ext uri="{BB962C8B-B14F-4D97-AF65-F5344CB8AC3E}">
        <p14:creationId xmlns:p14="http://schemas.microsoft.com/office/powerpoint/2010/main" val="2672535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41</a:t>
            </a:fld>
            <a:endParaRPr lang="fr-FR"/>
          </a:p>
        </p:txBody>
      </p:sp>
    </p:spTree>
    <p:extLst>
      <p:ext uri="{BB962C8B-B14F-4D97-AF65-F5344CB8AC3E}">
        <p14:creationId xmlns:p14="http://schemas.microsoft.com/office/powerpoint/2010/main" val="259348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42</a:t>
            </a:fld>
            <a:endParaRPr lang="fr-FR"/>
          </a:p>
        </p:txBody>
      </p:sp>
    </p:spTree>
    <p:extLst>
      <p:ext uri="{BB962C8B-B14F-4D97-AF65-F5344CB8AC3E}">
        <p14:creationId xmlns:p14="http://schemas.microsoft.com/office/powerpoint/2010/main" val="100129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43</a:t>
            </a:fld>
            <a:endParaRPr lang="fr-FR"/>
          </a:p>
        </p:txBody>
      </p:sp>
    </p:spTree>
    <p:extLst>
      <p:ext uri="{BB962C8B-B14F-4D97-AF65-F5344CB8AC3E}">
        <p14:creationId xmlns:p14="http://schemas.microsoft.com/office/powerpoint/2010/main" val="14417357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44</a:t>
            </a:fld>
            <a:endParaRPr lang="fr-FR"/>
          </a:p>
        </p:txBody>
      </p:sp>
    </p:spTree>
    <p:extLst>
      <p:ext uri="{BB962C8B-B14F-4D97-AF65-F5344CB8AC3E}">
        <p14:creationId xmlns:p14="http://schemas.microsoft.com/office/powerpoint/2010/main" val="2270699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45</a:t>
            </a:fld>
            <a:endParaRPr lang="fr-FR"/>
          </a:p>
        </p:txBody>
      </p:sp>
    </p:spTree>
    <p:extLst>
      <p:ext uri="{BB962C8B-B14F-4D97-AF65-F5344CB8AC3E}">
        <p14:creationId xmlns:p14="http://schemas.microsoft.com/office/powerpoint/2010/main" val="1736483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46</a:t>
            </a:fld>
            <a:endParaRPr lang="fr-FR"/>
          </a:p>
        </p:txBody>
      </p:sp>
    </p:spTree>
    <p:extLst>
      <p:ext uri="{BB962C8B-B14F-4D97-AF65-F5344CB8AC3E}">
        <p14:creationId xmlns:p14="http://schemas.microsoft.com/office/powerpoint/2010/main" val="4203446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47</a:t>
            </a:fld>
            <a:endParaRPr lang="fr-FR"/>
          </a:p>
        </p:txBody>
      </p:sp>
    </p:spTree>
    <p:extLst>
      <p:ext uri="{BB962C8B-B14F-4D97-AF65-F5344CB8AC3E}">
        <p14:creationId xmlns:p14="http://schemas.microsoft.com/office/powerpoint/2010/main" val="12890287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48</a:t>
            </a:fld>
            <a:endParaRPr lang="fr-FR"/>
          </a:p>
        </p:txBody>
      </p:sp>
    </p:spTree>
    <p:extLst>
      <p:ext uri="{BB962C8B-B14F-4D97-AF65-F5344CB8AC3E}">
        <p14:creationId xmlns:p14="http://schemas.microsoft.com/office/powerpoint/2010/main" val="23434600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49</a:t>
            </a:fld>
            <a:endParaRPr lang="fr-FR"/>
          </a:p>
        </p:txBody>
      </p:sp>
    </p:spTree>
    <p:extLst>
      <p:ext uri="{BB962C8B-B14F-4D97-AF65-F5344CB8AC3E}">
        <p14:creationId xmlns:p14="http://schemas.microsoft.com/office/powerpoint/2010/main" val="124775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D82168C-D5DE-4EF2-94A6-8FBFD31DBB79}" type="slidenum">
              <a:rPr lang="fr-FR" smtClean="0"/>
              <a:t>5</a:t>
            </a:fld>
            <a:endParaRPr lang="fr-FR"/>
          </a:p>
        </p:txBody>
      </p:sp>
    </p:spTree>
    <p:extLst>
      <p:ext uri="{BB962C8B-B14F-4D97-AF65-F5344CB8AC3E}">
        <p14:creationId xmlns:p14="http://schemas.microsoft.com/office/powerpoint/2010/main" val="633788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50</a:t>
            </a:fld>
            <a:endParaRPr lang="fr-FR"/>
          </a:p>
        </p:txBody>
      </p:sp>
    </p:spTree>
    <p:extLst>
      <p:ext uri="{BB962C8B-B14F-4D97-AF65-F5344CB8AC3E}">
        <p14:creationId xmlns:p14="http://schemas.microsoft.com/office/powerpoint/2010/main" val="8662361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51</a:t>
            </a:fld>
            <a:endParaRPr lang="fr-FR"/>
          </a:p>
        </p:txBody>
      </p:sp>
    </p:spTree>
    <p:extLst>
      <p:ext uri="{BB962C8B-B14F-4D97-AF65-F5344CB8AC3E}">
        <p14:creationId xmlns:p14="http://schemas.microsoft.com/office/powerpoint/2010/main" val="24401485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52</a:t>
            </a:fld>
            <a:endParaRPr lang="fr-FR"/>
          </a:p>
        </p:txBody>
      </p:sp>
    </p:spTree>
    <p:extLst>
      <p:ext uri="{BB962C8B-B14F-4D97-AF65-F5344CB8AC3E}">
        <p14:creationId xmlns:p14="http://schemas.microsoft.com/office/powerpoint/2010/main" val="321573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21946AD-A756-44AB-9580-55648281B46A}" type="slidenum">
              <a:rPr lang="fr-FR" smtClean="0"/>
              <a:pPr/>
              <a:t>53</a:t>
            </a:fld>
            <a:endParaRPr lang="fr-FR"/>
          </a:p>
        </p:txBody>
      </p:sp>
    </p:spTree>
    <p:extLst>
      <p:ext uri="{BB962C8B-B14F-4D97-AF65-F5344CB8AC3E}">
        <p14:creationId xmlns:p14="http://schemas.microsoft.com/office/powerpoint/2010/main" val="1426780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6</a:t>
            </a:fld>
            <a:endParaRPr lang="fr-FR"/>
          </a:p>
        </p:txBody>
      </p:sp>
    </p:spTree>
    <p:extLst>
      <p:ext uri="{BB962C8B-B14F-4D97-AF65-F5344CB8AC3E}">
        <p14:creationId xmlns:p14="http://schemas.microsoft.com/office/powerpoint/2010/main" val="422460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7</a:t>
            </a:fld>
            <a:endParaRPr lang="fr-FR"/>
          </a:p>
        </p:txBody>
      </p:sp>
    </p:spTree>
    <p:extLst>
      <p:ext uri="{BB962C8B-B14F-4D97-AF65-F5344CB8AC3E}">
        <p14:creationId xmlns:p14="http://schemas.microsoft.com/office/powerpoint/2010/main" val="136443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6D39BE2-DB9C-DB40-B48B-0C1341053FC1}" type="slidenum">
              <a:rPr lang="fr-FR" smtClean="0"/>
              <a:pPr/>
              <a:t>8</a:t>
            </a:fld>
            <a:endParaRPr lang="fr-FR"/>
          </a:p>
        </p:txBody>
      </p:sp>
    </p:spTree>
    <p:extLst>
      <p:ext uri="{BB962C8B-B14F-4D97-AF65-F5344CB8AC3E}">
        <p14:creationId xmlns:p14="http://schemas.microsoft.com/office/powerpoint/2010/main" val="198390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dirty="0" smtClean="0"/>
              <a:t>Premier âge des salles d’asile 1828-1881</a:t>
            </a:r>
          </a:p>
          <a:p>
            <a:r>
              <a:rPr lang="fr-FR" dirty="0" smtClean="0"/>
              <a:t>Mission: accueillir les enfants pauvres, livrés à eux-mêmes dont la mère ne peut s’occuper (industrialisation). Les dames patronnesses, des philanthropes , des responsables religieux, des notables</a:t>
            </a:r>
            <a:r>
              <a:rPr lang="fr-FR" baseline="0" dirty="0" smtClean="0"/>
              <a:t> méfiants vis-à-vis des classes laborieuses.</a:t>
            </a:r>
          </a:p>
          <a:p>
            <a:endParaRPr lang="fr-FR" dirty="0" smtClean="0"/>
          </a:p>
          <a:p>
            <a:r>
              <a:rPr lang="fr-FR" dirty="0" smtClean="0"/>
              <a:t>Les conceptions sont en accord avec les modèles sociaux et culturels</a:t>
            </a:r>
            <a:r>
              <a:rPr lang="fr-FR" baseline="0" dirty="0" smtClean="0"/>
              <a:t> de l’époque, une fois établi le principe (révolutionnaire) d’une éducation collective extra-familiale au bénéfice d’enfants en danger: imprégnation religieuse, prières, obéissance; importance de l’apprentissages des rudiments justifié par une scolarité écourtée; forte discipline du corps, avec des déplacements et des gestes au rythme du claquoir ou du sifflet, des groupes encadrés par des « moniteurs »; des exercices répétitifs scandés collectivement (épellation); un matériel uniquement collectif et réduit (tableau, boulier-compteur, tableaux de lettres et de chiffres) Tout cela dans un cadre rudimentaire</a:t>
            </a:r>
          </a:p>
          <a:p>
            <a:endParaRPr lang="fr-FR" baseline="0" dirty="0" smtClean="0"/>
          </a:p>
          <a:p>
            <a:endParaRPr lang="fr-FR" baseline="0" dirty="0" smtClean="0"/>
          </a:p>
          <a:p>
            <a:endParaRPr lang="fr-FR" dirty="0" smtClean="0"/>
          </a:p>
          <a:p>
            <a:r>
              <a:rPr lang="fr-FR" dirty="0" smtClean="0"/>
              <a:t>Cette loi proposée par </a:t>
            </a:r>
            <a:r>
              <a:rPr lang="fr-FR" dirty="0" smtClean="0">
                <a:hlinkClick r:id="rId3" tooltip="François Guizot"/>
              </a:rPr>
              <a:t>François Guizot</a:t>
            </a:r>
            <a:r>
              <a:rPr lang="fr-FR" dirty="0" smtClean="0"/>
              <a:t>, </a:t>
            </a:r>
            <a:r>
              <a:rPr lang="fr-FR" dirty="0" smtClean="0">
                <a:hlinkClick r:id="rId4" tooltip="Ministre de l'Éducation nationale"/>
              </a:rPr>
              <a:t>ministre de l'Instruction publique</a:t>
            </a:r>
            <a:r>
              <a:rPr lang="fr-FR" dirty="0" smtClean="0"/>
              <a:t> dans le </a:t>
            </a:r>
            <a:r>
              <a:rPr lang="fr-FR" dirty="0" smtClean="0">
                <a:hlinkClick r:id="rId5" tooltip="Gouvernement Nicolas Jean-de-Dieu Soult (1)"/>
              </a:rPr>
              <a:t>premier gouvernement Soult</a:t>
            </a:r>
            <a:r>
              <a:rPr lang="fr-FR" dirty="0" smtClean="0"/>
              <a:t>, et qu'il contribua activement à mettre en place, précède celles de </a:t>
            </a:r>
            <a:r>
              <a:rPr lang="fr-FR" dirty="0" smtClean="0">
                <a:hlinkClick r:id="rId6" tooltip="Jules Ferry"/>
              </a:rPr>
              <a:t>Jules Ferry</a:t>
            </a:r>
            <a:r>
              <a:rPr lang="fr-FR" dirty="0" smtClean="0"/>
              <a:t>. C'est l'un des </a:t>
            </a:r>
            <a:r>
              <a:rPr lang="fr-FR" dirty="0" smtClean="0">
                <a:hlinkClick r:id="rId7" tooltip="Grandes lois sous la monarchie de Juillet"/>
              </a:rPr>
              <a:t>textes majeurs</a:t>
            </a:r>
            <a:r>
              <a:rPr lang="fr-FR" dirty="0" smtClean="0"/>
              <a:t> de la </a:t>
            </a:r>
            <a:r>
              <a:rPr lang="fr-FR" dirty="0" smtClean="0">
                <a:hlinkClick r:id="rId8" tooltip="Monarchie de Juillet"/>
              </a:rPr>
              <a:t>monarchie de Juillet</a:t>
            </a:r>
            <a:r>
              <a:rPr lang="fr-FR" dirty="0" smtClean="0"/>
              <a:t>. Il répond à l'article 69 de la </a:t>
            </a:r>
            <a:r>
              <a:rPr lang="fr-FR" dirty="0" smtClean="0">
                <a:hlinkClick r:id="rId9" tooltip="Charte de 1830"/>
              </a:rPr>
              <a:t>Charte de 1830</a:t>
            </a:r>
            <a:r>
              <a:rPr lang="fr-FR" dirty="0" smtClean="0"/>
              <a:t>, qui avait prévu qu'une loi porterait sur « l'instruction publique et la liberté de l'enseignement ».</a:t>
            </a:r>
          </a:p>
          <a:p>
            <a:r>
              <a:rPr lang="fr-FR" dirty="0" smtClean="0"/>
              <a:t>En 25 articles, la loi Guizot traite de l'objet, de l'organisation de l'enseignement primaire et de son contrôle. Elle distingue l'instruction primaire élémentaire qui « comprend nécessairement l’instruction morale et religieuse, la lecture, l’écriture, les éléments de la langue française et du calcul, le système légal des poids et mesures</a:t>
            </a:r>
            <a:r>
              <a:rPr lang="fr-FR" baseline="30000" dirty="0" smtClean="0">
                <a:hlinkClick r:id="rId10"/>
              </a:rPr>
              <a:t>1</a:t>
            </a:r>
            <a:r>
              <a:rPr lang="fr-FR" dirty="0" smtClean="0"/>
              <a:t> » et l'instruction primaire supérieure qui comprend des éléments de mathématiques, de sciences de la nature, d'histoire et de géographie. Les notions plus avancées seront étudiées « selon les besoins et les ressources des localités ».</a:t>
            </a:r>
          </a:p>
          <a:p>
            <a:r>
              <a:rPr lang="fr-FR" dirty="0" smtClean="0"/>
              <a:t>La loi Guizot organise l'enseignement primaire autour de deux principes :</a:t>
            </a:r>
          </a:p>
          <a:p>
            <a:r>
              <a:rPr lang="fr-FR" dirty="0" smtClean="0"/>
              <a:t>la liberté de l'enseignement primaire : tout individu âgé de dix-huit ans peut exercer librement la profession d'</a:t>
            </a:r>
            <a:r>
              <a:rPr lang="fr-FR" dirty="0" smtClean="0">
                <a:hlinkClick r:id="rId11" tooltip="Instituteur"/>
              </a:rPr>
              <a:t>instituteur</a:t>
            </a:r>
            <a:r>
              <a:rPr lang="fr-FR" dirty="0" smtClean="0"/>
              <a:t> primaire, à condition d'obtenir un brevet de capacité, délivré à l'issue d'un examen, et de présenter un certificat de moralité ;</a:t>
            </a:r>
          </a:p>
          <a:p>
            <a:r>
              <a:rPr lang="fr-FR" dirty="0" smtClean="0"/>
              <a:t>l'organisation d'un enseignement primaire public, intégré au sein de l'Université : chaque </a:t>
            </a:r>
            <a:r>
              <a:rPr lang="fr-FR" dirty="0" smtClean="0">
                <a:hlinkClick r:id="rId12" tooltip="Département français"/>
              </a:rPr>
              <a:t>département</a:t>
            </a:r>
            <a:r>
              <a:rPr lang="fr-FR" dirty="0" smtClean="0"/>
              <a:t> doit entretenir une </a:t>
            </a:r>
            <a:r>
              <a:rPr lang="fr-FR" dirty="0" smtClean="0">
                <a:hlinkClick r:id="rId13" tooltip="École normale d'instituteurs"/>
              </a:rPr>
              <a:t>école normale d'instituteurs</a:t>
            </a:r>
            <a:r>
              <a:rPr lang="fr-FR" dirty="0" smtClean="0"/>
              <a:t> pour la formation des maîtres et chaque </a:t>
            </a:r>
            <a:r>
              <a:rPr lang="fr-FR" dirty="0" smtClean="0">
                <a:hlinkClick r:id="rId14" tooltip="Commune (France)"/>
              </a:rPr>
              <a:t>commune</a:t>
            </a:r>
            <a:r>
              <a:rPr lang="fr-FR" dirty="0" smtClean="0"/>
              <a:t> de plus de 500 habitants est tenue d'entretenir une </a:t>
            </a:r>
            <a:r>
              <a:rPr lang="fr-FR" dirty="0" smtClean="0">
                <a:hlinkClick r:id="rId15" tooltip="École primaire"/>
              </a:rPr>
              <a:t>école primaire</a:t>
            </a:r>
            <a:r>
              <a:rPr lang="fr-FR" dirty="0" smtClean="0"/>
              <a:t> et un instituteur ; la commune peut satisfaire à ses obligations en subventionnant une école primaire confessionnelle établie sur son territoire.</a:t>
            </a:r>
          </a:p>
          <a:p>
            <a:r>
              <a:rPr lang="fr-FR" dirty="0" smtClean="0"/>
              <a:t>Qu'elle soit privée ou publique, l'instruction primaire élémentaire comprend nécessairement « l'instruction morale et religieuse, la lecture, l'écriture, les éléments de la langue française et du calcul, le système légal des poids et mesures » (article 1</a:t>
            </a:r>
            <a:r>
              <a:rPr lang="fr-FR" baseline="30000" dirty="0" smtClean="0"/>
              <a:t>er</a:t>
            </a:r>
            <a:r>
              <a:rPr lang="fr-FR" dirty="0" smtClean="0"/>
              <a:t>). Cependant, une timide notion de laïcité est introduite à l'article 2 : la participation à l'instruction religieuse est laissée à la responsabilité du père de famille.</a:t>
            </a:r>
          </a:p>
          <a:p>
            <a:r>
              <a:rPr lang="fr-FR" dirty="0" smtClean="0"/>
              <a:t>La loi crée un corps d'inspecteurs chargé de veiller à sa bonne application.</a:t>
            </a:r>
          </a:p>
          <a:p>
            <a:endParaRPr lang="fr-FR" dirty="0"/>
          </a:p>
        </p:txBody>
      </p:sp>
      <p:sp>
        <p:nvSpPr>
          <p:cNvPr id="4" name="Espace réservé du numéro de diapositive 3"/>
          <p:cNvSpPr>
            <a:spLocks noGrp="1"/>
          </p:cNvSpPr>
          <p:nvPr>
            <p:ph type="sldNum" sz="quarter" idx="10"/>
          </p:nvPr>
        </p:nvSpPr>
        <p:spPr/>
        <p:txBody>
          <a:bodyPr/>
          <a:lstStyle/>
          <a:p>
            <a:fld id="{0D82168C-D5DE-4EF2-94A6-8FBFD31DBB79}" type="slidenum">
              <a:rPr lang="fr-FR" smtClean="0"/>
              <a:t>9</a:t>
            </a:fld>
            <a:endParaRPr lang="fr-FR"/>
          </a:p>
        </p:txBody>
      </p:sp>
    </p:spTree>
    <p:extLst>
      <p:ext uri="{BB962C8B-B14F-4D97-AF65-F5344CB8AC3E}">
        <p14:creationId xmlns:p14="http://schemas.microsoft.com/office/powerpoint/2010/main" val="59501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2752681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293389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84067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73600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1180995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21412D0-3234-AB45-9351-37DF543B186B}" type="datetimeFigureOut">
              <a:rPr lang="fr-FR" smtClean="0"/>
              <a:pPr/>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428041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21412D0-3234-AB45-9351-37DF543B186B}" type="datetimeFigureOut">
              <a:rPr lang="fr-FR" smtClean="0"/>
              <a:pPr/>
              <a:t>19/02/16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324152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321412D0-3234-AB45-9351-37DF543B186B}" type="datetimeFigureOut">
              <a:rPr lang="fr-FR" smtClean="0"/>
              <a:pPr/>
              <a:t>19/02/16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175671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21412D0-3234-AB45-9351-37DF543B186B}" type="datetimeFigureOut">
              <a:rPr lang="fr-FR" smtClean="0"/>
              <a:pPr/>
              <a:t>19/02/16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2512735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21412D0-3234-AB45-9351-37DF543B186B}" type="datetimeFigureOut">
              <a:rPr lang="fr-FR" smtClean="0"/>
              <a:pPr/>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163840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21412D0-3234-AB45-9351-37DF543B186B}" type="datetimeFigureOut">
              <a:rPr lang="fr-FR" smtClean="0"/>
              <a:pPr/>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B8C692-46EF-E84C-B8CF-C3CBB5CEB1A2}" type="slidenum">
              <a:rPr lang="fr-FR" smtClean="0"/>
              <a:pPr/>
              <a:t>‹#›</a:t>
            </a:fld>
            <a:endParaRPr lang="fr-FR"/>
          </a:p>
        </p:txBody>
      </p:sp>
    </p:spTree>
    <p:extLst>
      <p:ext uri="{BB962C8B-B14F-4D97-AF65-F5344CB8AC3E}">
        <p14:creationId xmlns:p14="http://schemas.microsoft.com/office/powerpoint/2010/main" val="1036691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412D0-3234-AB45-9351-37DF543B186B}" type="datetimeFigureOut">
              <a:rPr lang="fr-FR" smtClean="0"/>
              <a:pPr/>
              <a:t>19/02/16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8C692-46EF-E84C-B8CF-C3CBB5CEB1A2}" type="slidenum">
              <a:rPr lang="fr-FR" smtClean="0"/>
              <a:pPr/>
              <a:t>‹#›</a:t>
            </a:fld>
            <a:endParaRPr lang="fr-FR"/>
          </a:p>
        </p:txBody>
      </p:sp>
    </p:spTree>
    <p:extLst>
      <p:ext uri="{BB962C8B-B14F-4D97-AF65-F5344CB8AC3E}">
        <p14:creationId xmlns:p14="http://schemas.microsoft.com/office/powerpoint/2010/main" val="559118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eduscol.education.fr/cid92403/l-emc-principes-et-objectifs.html"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cache.media.eduscol.education.fr/file/EMC/02/5/Ress_emc_glossaire_464025.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reseau-canope.fr/les-valeurs-de-la-republique/les-valeurs-et-notions.html%23bandeauPt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education.francetv.fr/matiere/actualite/ce2/video/c-est-quoi-la-laicite-1-jour-1-question"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hyperlink" Target="#para1"/><Relationship Id="rId4" Type="http://schemas.openxmlformats.org/officeDocument/2006/relationships/hyperlink" Target="#para2"/><Relationship Id="rId5" Type="http://schemas.openxmlformats.org/officeDocument/2006/relationships/hyperlink" Target="#para3"/><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para1"/></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para1"/></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hyperlink" Target="#sommaire"/></Relationships>
</file>

<file path=ppt/slides/_rels/slide36.xml.rels><?xml version="1.0" encoding="UTF-8" standalone="yes"?>
<Relationships xmlns="http://schemas.openxmlformats.org/package/2006/relationships"><Relationship Id="rId3" Type="http://schemas.openxmlformats.org/officeDocument/2006/relationships/hyperlink" Target="#para1"/><Relationship Id="rId4" Type="http://schemas.openxmlformats.org/officeDocument/2006/relationships/hyperlink" Target="#sommaire"/><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sommaire"/></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sommaire"/></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sommair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sommaire"/></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9Hq9rf0XgrI" TargetMode="External"/><Relationship Id="rId4" Type="http://schemas.openxmlformats.org/officeDocument/2006/relationships/image" Target="../media/image7.png"/><Relationship Id="rId5" Type="http://schemas.openxmlformats.org/officeDocument/2006/relationships/hyperlink" Target="#sommaire"/><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hyperlink" Target="https://drive.google.com/file/d/0B8aseZEfZhzoMjJXaEE0ZzM5Y2M/view?pref=2&amp;pli=1" TargetMode="External"/><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1" Type="http://schemas.openxmlformats.org/officeDocument/2006/relationships/hyperlink" Target="http://cache.media.eduscol.education.fr/file/EMC/24/4/Ress_emc_discussion_liberte-lois_464244.pdf" TargetMode="External"/><Relationship Id="rId12" Type="http://schemas.openxmlformats.org/officeDocument/2006/relationships/hyperlink" Target="http://cache.media.eduscol.education.fr/file/EMC/24/7/Ress_emc_discussion_racisme_464247.pdf" TargetMode="External"/><Relationship Id="rId13" Type="http://schemas.openxmlformats.org/officeDocument/2006/relationships/hyperlink" Target="http://cache.media.eduscol.education.fr/file/EMC/03/8/Ress_emc_DVP_C3_interet_509038.pdf" TargetMode="External"/><Relationship Id="rId14" Type="http://schemas.openxmlformats.org/officeDocument/2006/relationships/hyperlink" Target="http://cache.media.eduscol.education.fr/file/ecole/49/9/ressources_premier_degre_Education_artistique_382499.pdf" TargetMode="External"/><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cache.media.eduscol.education.fr/file/ecole/50/1/ressources_premier_degre_litterature_382501.pdf" TargetMode="External"/><Relationship Id="rId4" Type="http://schemas.openxmlformats.org/officeDocument/2006/relationships/hyperlink" Target="http://cache.media.eduscol.education.fr/file/EMC/69/5/ress_emc_clarification_exempleC2_464695.pdf" TargetMode="External"/><Relationship Id="rId5" Type="http://schemas.openxmlformats.org/officeDocument/2006/relationships/hyperlink" Target="http://cache.media.eduscol.education.fr/file/EMC/69/3/ress_emc_clarification_exempleC2-3_464693.pdf" TargetMode="External"/><Relationship Id="rId6" Type="http://schemas.openxmlformats.org/officeDocument/2006/relationships/hyperlink" Target="http://cache.media.eduscol.education.fr/file/EMC/01/5/ress_emc_dilemmes_moraux_464015.pdf" TargetMode="External"/><Relationship Id="rId7" Type="http://schemas.openxmlformats.org/officeDocument/2006/relationships/hyperlink" Target="http://cache.media.eduscol.education.fr/file/EMC/02/1/Ress_emc_creation-collective-philo_464021.pdf" TargetMode="External"/><Relationship Id="rId8" Type="http://schemas.openxmlformats.org/officeDocument/2006/relationships/hyperlink" Target="http://cache.media.eduscol.education.fr/file/EMC/70/3/ress_emc_DVP_jean_lune_464703.pdf" TargetMode="External"/><Relationship Id="rId9" Type="http://schemas.openxmlformats.org/officeDocument/2006/relationships/hyperlink" Target="http://cache.media.eduscol.education.fr/file/EMC/70/5/ress_emc_DVP_rose_bonbon_464705.pdf" TargetMode="External"/><Relationship Id="rId10" Type="http://schemas.openxmlformats.org/officeDocument/2006/relationships/hyperlink" Target="http://cache.media.eduscol.education.fr/file/EMC/03/6/Ress_emc_DVP_C2_interet_509036.pdf" TargetMode="External"/></Relationships>
</file>

<file path=ppt/slides/_rels/slide52.xml.rels><?xml version="1.0" encoding="UTF-8" standalone="yes"?>
<Relationships xmlns="http://schemas.openxmlformats.org/package/2006/relationships"><Relationship Id="rId11" Type="http://schemas.openxmlformats.org/officeDocument/2006/relationships/hyperlink" Target="http://cache.media.eduscol.education.fr/file/EMC/12/1/Ress_emc_contribution_CPE_508121.pdf" TargetMode="External"/><Relationship Id="rId12" Type="http://schemas.openxmlformats.org/officeDocument/2006/relationships/hyperlink" Target="http://cache.media.eduscol.education.fr/file/EMC/12/4/Ress_emc_contribution_EPS_508124.pdf" TargetMode="External"/><Relationship Id="rId13" Type="http://schemas.openxmlformats.org/officeDocument/2006/relationships/hyperlink" Target="http://cache.media.eduscol.education.fr/file/EMC/12/6/Ress_emc_contribution_STVST_508126.pdf"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eduscol.education.fr/cid92403/l-emc-principes-et-objectifs.html" TargetMode="External"/><Relationship Id="rId4" Type="http://schemas.openxmlformats.org/officeDocument/2006/relationships/hyperlink" Target="http://cache.media.eduscol.education.fr/file/EMC/15/2/Ress_emc_introduction_465152.pdf" TargetMode="External"/><Relationship Id="rId5" Type="http://schemas.openxmlformats.org/officeDocument/2006/relationships/hyperlink" Target="http://cache.media.eduscol.education.fr/file/EMC/02/5/Ress_emc_glossaire_464025.pdf" TargetMode="External"/><Relationship Id="rId6" Type="http://schemas.openxmlformats.org/officeDocument/2006/relationships/hyperlink" Target="http://cache.media.eduscol.education.fr/file/laicite/11/9/ress_laicite_objectifs_508119.pdf" TargetMode="External"/><Relationship Id="rId7" Type="http://schemas.openxmlformats.org/officeDocument/2006/relationships/hyperlink" Target="http://cache.media.eduscol.education.fr/file/EMC/25/8/Ress_emc_morale_citoyennete_516258.pdf" TargetMode="External"/><Relationship Id="rId8" Type="http://schemas.openxmlformats.org/officeDocument/2006/relationships/hyperlink" Target="http://cache.media.eduscol.education.fr/file/EMC/25/6/Ress_emc_connaissance_republique_valeurs_516256.pdf" TargetMode="External"/><Relationship Id="rId9" Type="http://schemas.openxmlformats.org/officeDocument/2006/relationships/hyperlink" Target="http://cache.media.eduscol.education.fr/file/EMC/01/9/ress_emc_gestes_pro_464019.pdf" TargetMode="External"/><Relationship Id="rId10" Type="http://schemas.openxmlformats.org/officeDocument/2006/relationships/hyperlink" Target="http://cache.media.eduscol.education.fr/file/EMC/63/9/Ress_emc_evaluation_ecole_college_521639.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5674" y="4135391"/>
            <a:ext cx="4061495" cy="901872"/>
          </a:xfrm>
          <a:solidFill>
            <a:srgbClr val="FFDD71"/>
          </a:solidFill>
        </p:spPr>
        <p:txBody>
          <a:bodyPr>
            <a:noAutofit/>
          </a:bodyPr>
          <a:lstStyle/>
          <a:p>
            <a:r>
              <a:rPr lang="fr-FR" b="1" dirty="0" smtClean="0">
                <a:solidFill>
                  <a:schemeClr val="accent1">
                    <a:lumMod val="75000"/>
                  </a:schemeClr>
                </a:solidFill>
                <a:effectLst>
                  <a:outerShdw blurRad="38100" dist="38100" dir="2700000" algn="tl">
                    <a:srgbClr val="000000">
                      <a:alpha val="43137"/>
                    </a:srgbClr>
                  </a:outerShdw>
                </a:effectLst>
              </a:rPr>
              <a:t>Cycle 1</a:t>
            </a:r>
            <a:endParaRPr lang="fr-FR" b="1" dirty="0">
              <a:solidFill>
                <a:schemeClr val="accent1">
                  <a:lumMod val="75000"/>
                </a:schemeClr>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5645677" y="4135392"/>
            <a:ext cx="3197002" cy="1790768"/>
          </a:xfrm>
          <a:solidFill>
            <a:srgbClr val="FFDD71"/>
          </a:solidFill>
        </p:spPr>
        <p:txBody>
          <a:bodyPr>
            <a:noAutofit/>
          </a:bodyPr>
          <a:lstStyle/>
          <a:p>
            <a:r>
              <a:rPr lang="fr-FR" sz="2000" b="1" dirty="0" smtClean="0"/>
              <a:t>Animation pédagogique</a:t>
            </a:r>
          </a:p>
          <a:p>
            <a:r>
              <a:rPr lang="fr-FR" sz="2000" b="1" dirty="0"/>
              <a:t> </a:t>
            </a:r>
            <a:r>
              <a:rPr lang="fr-FR" sz="2000" b="1" dirty="0" smtClean="0"/>
              <a:t>Mercredi 27 janvier 2016</a:t>
            </a:r>
          </a:p>
          <a:p>
            <a:endParaRPr lang="fr-FR" sz="2000" b="1" dirty="0" smtClean="0"/>
          </a:p>
          <a:p>
            <a:r>
              <a:rPr lang="fr-FR" sz="2000" b="1" dirty="0" smtClean="0"/>
              <a:t>Circonscription de Chelles</a:t>
            </a:r>
            <a:endParaRPr lang="fr-FR" sz="2000" b="1" dirty="0"/>
          </a:p>
        </p:txBody>
      </p:sp>
      <p:sp>
        <p:nvSpPr>
          <p:cNvPr id="5" name="Rectangle 4"/>
          <p:cNvSpPr/>
          <p:nvPr/>
        </p:nvSpPr>
        <p:spPr>
          <a:xfrm>
            <a:off x="350367" y="561100"/>
            <a:ext cx="8492312" cy="2123658"/>
          </a:xfrm>
          <a:prstGeom prst="rect">
            <a:avLst/>
          </a:prstGeom>
          <a:solidFill>
            <a:srgbClr val="FFC000"/>
          </a:solidFill>
        </p:spPr>
        <p:txBody>
          <a:bodyPr wrap="square">
            <a:spAutoFit/>
          </a:bodyPr>
          <a:lstStyle/>
          <a:p>
            <a:pPr algn="ctr"/>
            <a:r>
              <a:rPr lang="fr-FR" sz="6600" b="1" dirty="0" smtClean="0">
                <a:solidFill>
                  <a:schemeClr val="accent1">
                    <a:lumMod val="75000"/>
                  </a:schemeClr>
                </a:solidFill>
                <a:effectLst>
                  <a:outerShdw blurRad="38100" dist="38100" dir="2700000" algn="tl">
                    <a:srgbClr val="000000">
                      <a:alpha val="43137"/>
                    </a:srgbClr>
                  </a:outerShdw>
                </a:effectLst>
              </a:rPr>
              <a:t>Apprendre ensemble </a:t>
            </a:r>
          </a:p>
          <a:p>
            <a:pPr algn="ctr"/>
            <a:r>
              <a:rPr lang="fr-FR" sz="6600" b="1" dirty="0" smtClean="0">
                <a:solidFill>
                  <a:schemeClr val="accent1">
                    <a:lumMod val="75000"/>
                  </a:schemeClr>
                </a:solidFill>
                <a:effectLst>
                  <a:outerShdw blurRad="38100" dist="38100" dir="2700000" algn="tl">
                    <a:srgbClr val="000000">
                      <a:alpha val="43137"/>
                    </a:srgbClr>
                  </a:outerShdw>
                </a:effectLst>
              </a:rPr>
              <a:t>et vivre ensemble</a:t>
            </a:r>
            <a:endParaRPr lang="fr-FR" sz="3200" dirty="0"/>
          </a:p>
        </p:txBody>
      </p:sp>
    </p:spTree>
    <p:extLst>
      <p:ext uri="{BB962C8B-B14F-4D97-AF65-F5344CB8AC3E}">
        <p14:creationId xmlns:p14="http://schemas.microsoft.com/office/powerpoint/2010/main" val="320516915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indent="0">
              <a:buNone/>
            </a:pPr>
            <a:endParaRPr lang="fr-FR" dirty="0"/>
          </a:p>
          <a:p>
            <a:r>
              <a:rPr lang="fr-FR" dirty="0"/>
              <a:t>Dressage, discipline, obéissance </a:t>
            </a:r>
          </a:p>
          <a:p>
            <a:r>
              <a:rPr lang="fr-FR" dirty="0" smtClean="0"/>
              <a:t>Les </a:t>
            </a:r>
            <a:r>
              <a:rPr lang="fr-FR" dirty="0"/>
              <a:t>enfants sont installés sur des gradins </a:t>
            </a:r>
          </a:p>
          <a:p>
            <a:r>
              <a:rPr lang="fr-FR" dirty="0" smtClean="0"/>
              <a:t>La </a:t>
            </a:r>
            <a:r>
              <a:rPr lang="fr-FR" dirty="0"/>
              <a:t>directrice montre ce qu’il faut apprendre </a:t>
            </a:r>
          </a:p>
          <a:p>
            <a:r>
              <a:rPr lang="fr-FR" dirty="0" smtClean="0"/>
              <a:t>La </a:t>
            </a:r>
            <a:r>
              <a:rPr lang="fr-FR" dirty="0"/>
              <a:t>répétition, le « par </a:t>
            </a:r>
            <a:r>
              <a:rPr lang="fr-FR" dirty="0" smtClean="0"/>
              <a:t>cœur </a:t>
            </a:r>
            <a:r>
              <a:rPr lang="fr-FR" dirty="0"/>
              <a:t>» ensemble et en chantant </a:t>
            </a:r>
          </a:p>
          <a:p>
            <a:r>
              <a:rPr lang="fr-FR" dirty="0" smtClean="0"/>
              <a:t>Pas </a:t>
            </a:r>
            <a:r>
              <a:rPr lang="fr-FR" dirty="0"/>
              <a:t>d’écrit </a:t>
            </a:r>
          </a:p>
          <a:p>
            <a:r>
              <a:rPr lang="fr-FR" dirty="0" smtClean="0"/>
              <a:t>1848-1859 </a:t>
            </a:r>
            <a:r>
              <a:rPr lang="fr-FR" dirty="0"/>
              <a:t>débat sur les méthodes, Marie Pape </a:t>
            </a:r>
            <a:r>
              <a:rPr lang="fr-FR" dirty="0" err="1"/>
              <a:t>Carpantier</a:t>
            </a:r>
            <a:r>
              <a:rPr lang="fr-FR" dirty="0"/>
              <a:t> développe une conception </a:t>
            </a:r>
            <a:r>
              <a:rPr lang="fr-FR" dirty="0" smtClean="0"/>
              <a:t>ouverte, </a:t>
            </a:r>
            <a:endParaRPr lang="fr-FR" dirty="0"/>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a:t>
            </a:r>
            <a:r>
              <a:rPr lang="fr-FR" b="1" dirty="0"/>
              <a:t>enseignements… </a:t>
            </a:r>
            <a:endParaRPr lang="fr-FR" dirty="0"/>
          </a:p>
        </p:txBody>
      </p:sp>
    </p:spTree>
    <p:extLst>
      <p:ext uri="{BB962C8B-B14F-4D97-AF65-F5344CB8AC3E}">
        <p14:creationId xmlns:p14="http://schemas.microsoft.com/office/powerpoint/2010/main" val="887935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L’école </a:t>
            </a:r>
            <a:r>
              <a:rPr lang="fr-FR" dirty="0"/>
              <a:t>maternelle est un substitut familial </a:t>
            </a:r>
          </a:p>
          <a:p>
            <a:r>
              <a:rPr lang="fr-FR" i="1" dirty="0" smtClean="0"/>
              <a:t>« </a:t>
            </a:r>
            <a:r>
              <a:rPr lang="fr-FR" i="1" dirty="0"/>
              <a:t>Remplacer la famille est sa raison d’être » </a:t>
            </a:r>
            <a:endParaRPr lang="fr-FR" dirty="0"/>
          </a:p>
          <a:p>
            <a:r>
              <a:rPr lang="fr-FR" i="1" dirty="0" smtClean="0"/>
              <a:t>« </a:t>
            </a:r>
            <a:r>
              <a:rPr lang="fr-FR" i="1" dirty="0"/>
              <a:t>Elle ne doit être ni une caserne, ni une petite Sorbonne » </a:t>
            </a:r>
            <a:endParaRPr lang="fr-FR" dirty="0"/>
          </a:p>
          <a:p>
            <a:r>
              <a:rPr lang="fr-FR" dirty="0" smtClean="0"/>
              <a:t>Elle </a:t>
            </a:r>
            <a:r>
              <a:rPr lang="fr-FR" dirty="0"/>
              <a:t>lui assigne une mission éducative en opposition avec le modèle de l’instruction </a:t>
            </a:r>
          </a:p>
          <a:p>
            <a:r>
              <a:rPr lang="fr-FR" i="1" dirty="0" smtClean="0"/>
              <a:t>« </a:t>
            </a:r>
            <a:r>
              <a:rPr lang="fr-FR" i="1" dirty="0"/>
              <a:t>Hygiène, éducation, bonheur » </a:t>
            </a:r>
            <a:r>
              <a:rPr lang="fr-FR" dirty="0"/>
              <a:t>sont les principes affichés </a:t>
            </a:r>
          </a:p>
        </p:txBody>
      </p:sp>
      <p:sp>
        <p:nvSpPr>
          <p:cNvPr id="4" name="Titre 1"/>
          <p:cNvSpPr>
            <a:spLocks noGrp="1"/>
          </p:cNvSpPr>
          <p:nvPr>
            <p:ph type="title"/>
          </p:nvPr>
        </p:nvSpPr>
        <p:spPr>
          <a:solidFill>
            <a:schemeClr val="accent4">
              <a:lumMod val="40000"/>
              <a:lumOff val="60000"/>
            </a:schemeClr>
          </a:solidFill>
        </p:spPr>
        <p:txBody>
          <a:bodyPr>
            <a:normAutofit fontScale="90000"/>
          </a:bodyPr>
          <a:lstStyle/>
          <a:p>
            <a:r>
              <a:rPr lang="fr-FR" b="1" dirty="0" smtClean="0"/>
              <a:t>Pauline </a:t>
            </a:r>
            <a:r>
              <a:rPr lang="fr-FR" b="1" dirty="0"/>
              <a:t>Kergomard (1838-1925)</a:t>
            </a:r>
            <a:r>
              <a:rPr lang="fr-FR" sz="3100" b="1" dirty="0"/>
              <a:t> </a:t>
            </a:r>
            <a:r>
              <a:rPr lang="fr-FR" sz="3100" b="1" dirty="0" smtClean="0"/>
              <a:t/>
            </a:r>
            <a:br>
              <a:rPr lang="fr-FR" sz="3100" b="1" dirty="0" smtClean="0"/>
            </a:br>
            <a:r>
              <a:rPr lang="fr-FR" sz="3100" b="1" dirty="0" smtClean="0"/>
              <a:t>une </a:t>
            </a:r>
            <a:r>
              <a:rPr lang="fr-FR" sz="3100" b="1" dirty="0"/>
              <a:t>certaine idée de l’enfant… </a:t>
            </a:r>
            <a:endParaRPr lang="fr-FR" sz="3100" dirty="0"/>
          </a:p>
        </p:txBody>
      </p:sp>
    </p:spTree>
    <p:extLst>
      <p:ext uri="{BB962C8B-B14F-4D97-AF65-F5344CB8AC3E}">
        <p14:creationId xmlns:p14="http://schemas.microsoft.com/office/powerpoint/2010/main" val="732886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Création </a:t>
            </a:r>
            <a:r>
              <a:rPr lang="fr-FR" dirty="0"/>
              <a:t>en 1882 par Pauline Kergomard </a:t>
            </a:r>
          </a:p>
          <a:p>
            <a:r>
              <a:rPr lang="fr-FR" dirty="0" smtClean="0"/>
              <a:t>En </a:t>
            </a:r>
            <a:r>
              <a:rPr lang="fr-FR" dirty="0"/>
              <a:t>1887 formation des institutrices dans les écoles normales. </a:t>
            </a:r>
          </a:p>
          <a:p>
            <a:r>
              <a:rPr lang="fr-FR" dirty="0" smtClean="0"/>
              <a:t>L’accueil </a:t>
            </a:r>
            <a:r>
              <a:rPr lang="fr-FR" dirty="0"/>
              <a:t>des 2-6 ans: choix de traiter comme une question scolaire ce qui préserve l’influence de l’enseignement primaire, son originalité est limitée. </a:t>
            </a:r>
          </a:p>
          <a:p>
            <a:r>
              <a:rPr lang="fr-FR" dirty="0" smtClean="0"/>
              <a:t>Double </a:t>
            </a:r>
            <a:r>
              <a:rPr lang="fr-FR" dirty="0"/>
              <a:t>héritage: les salles d’asile et les écoles élémentaires. </a:t>
            </a:r>
          </a:p>
        </p:txBody>
      </p:sp>
      <p:sp>
        <p:nvSpPr>
          <p:cNvPr id="4" name="Titre 1"/>
          <p:cNvSpPr>
            <a:spLocks noGrp="1"/>
          </p:cNvSpPr>
          <p:nvPr>
            <p:ph type="title"/>
          </p:nvPr>
        </p:nvSpPr>
        <p:spPr>
          <a:solidFill>
            <a:schemeClr val="accent4">
              <a:lumMod val="40000"/>
              <a:lumOff val="60000"/>
            </a:schemeClr>
          </a:solidFill>
        </p:spPr>
        <p:txBody>
          <a:bodyPr>
            <a:normAutofit fontScale="90000"/>
          </a:bodyPr>
          <a:lstStyle/>
          <a:p>
            <a:r>
              <a:rPr lang="fr-FR" b="1" dirty="0" smtClean="0"/>
              <a:t>De </a:t>
            </a:r>
            <a:r>
              <a:rPr lang="fr-FR" b="1" dirty="0"/>
              <a:t>la salle d’asile… à l’école maternelle </a:t>
            </a:r>
            <a:endParaRPr lang="fr-FR" dirty="0"/>
          </a:p>
        </p:txBody>
      </p:sp>
    </p:spTree>
    <p:extLst>
      <p:ext uri="{BB962C8B-B14F-4D97-AF65-F5344CB8AC3E}">
        <p14:creationId xmlns:p14="http://schemas.microsoft.com/office/powerpoint/2010/main" val="332336972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On </a:t>
            </a:r>
            <a:r>
              <a:rPr lang="fr-FR" dirty="0"/>
              <a:t>enlève les gradins mais on garde souvent </a:t>
            </a:r>
            <a:r>
              <a:rPr lang="fr-FR" dirty="0" smtClean="0"/>
              <a:t>le </a:t>
            </a:r>
            <a:r>
              <a:rPr lang="fr-FR" dirty="0"/>
              <a:t>même mobilier que pour le primaire </a:t>
            </a:r>
          </a:p>
          <a:p>
            <a:r>
              <a:rPr lang="fr-FR" dirty="0" smtClean="0"/>
              <a:t>Installation </a:t>
            </a:r>
            <a:r>
              <a:rPr lang="fr-FR" dirty="0"/>
              <a:t>de tables </a:t>
            </a:r>
          </a:p>
          <a:p>
            <a:r>
              <a:rPr lang="fr-FR" dirty="0" smtClean="0"/>
              <a:t>Ambitieux </a:t>
            </a:r>
            <a:r>
              <a:rPr lang="fr-FR" dirty="0"/>
              <a:t>programme d’enseignement </a:t>
            </a:r>
          </a:p>
          <a:p>
            <a:r>
              <a:rPr lang="fr-FR" dirty="0" smtClean="0"/>
              <a:t>Séparation </a:t>
            </a:r>
            <a:r>
              <a:rPr lang="fr-FR" dirty="0"/>
              <a:t>en deux groupes (-5ans et de 5 à 7 ans) </a:t>
            </a:r>
          </a:p>
          <a:p>
            <a:endParaRPr lang="fr-FR" dirty="0"/>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L’organisation </a:t>
            </a:r>
            <a:endParaRPr lang="fr-FR" dirty="0"/>
          </a:p>
        </p:txBody>
      </p:sp>
    </p:spTree>
    <p:extLst>
      <p:ext uri="{BB962C8B-B14F-4D97-AF65-F5344CB8AC3E}">
        <p14:creationId xmlns:p14="http://schemas.microsoft.com/office/powerpoint/2010/main" val="17351953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46394"/>
            <a:ext cx="8229600" cy="4379769"/>
          </a:xfrm>
        </p:spPr>
        <p:txBody>
          <a:bodyPr>
            <a:normAutofit lnSpcReduction="10000"/>
          </a:bodyPr>
          <a:lstStyle/>
          <a:p>
            <a:r>
              <a:rPr lang="fr-FR" dirty="0" smtClean="0"/>
              <a:t>Instauration </a:t>
            </a:r>
            <a:r>
              <a:rPr lang="fr-FR" dirty="0"/>
              <a:t>du dialogue maître/élève </a:t>
            </a:r>
          </a:p>
          <a:p>
            <a:r>
              <a:rPr lang="fr-FR" dirty="0" smtClean="0"/>
              <a:t>Nouveaux </a:t>
            </a:r>
            <a:r>
              <a:rPr lang="fr-FR" dirty="0"/>
              <a:t>supports (jeux, bûchettes, lettres </a:t>
            </a:r>
          </a:p>
          <a:p>
            <a:pPr marL="0" indent="0">
              <a:buNone/>
            </a:pPr>
            <a:r>
              <a:rPr lang="fr-FR" dirty="0" smtClean="0"/>
              <a:t>     mobiles</a:t>
            </a:r>
            <a:r>
              <a:rPr lang="fr-FR" dirty="0"/>
              <a:t>) </a:t>
            </a:r>
          </a:p>
          <a:p>
            <a:r>
              <a:rPr lang="fr-FR" dirty="0" smtClean="0"/>
              <a:t>Les </a:t>
            </a:r>
            <a:r>
              <a:rPr lang="fr-FR" dirty="0"/>
              <a:t>savoirs: lire, écrire, compter </a:t>
            </a:r>
          </a:p>
          <a:p>
            <a:r>
              <a:rPr lang="fr-FR" dirty="0" smtClean="0"/>
              <a:t>Modèle </a:t>
            </a:r>
            <a:r>
              <a:rPr lang="fr-FR" dirty="0"/>
              <a:t>dominant: la leçon de chose </a:t>
            </a:r>
          </a:p>
          <a:p>
            <a:r>
              <a:rPr lang="fr-FR" dirty="0" smtClean="0"/>
              <a:t>Mettre </a:t>
            </a:r>
            <a:r>
              <a:rPr lang="fr-FR" dirty="0"/>
              <a:t>l’élève sur du concret </a:t>
            </a:r>
          </a:p>
          <a:p>
            <a:r>
              <a:rPr lang="fr-FR" dirty="0" smtClean="0"/>
              <a:t>Principes </a:t>
            </a:r>
            <a:r>
              <a:rPr lang="fr-FR" dirty="0"/>
              <a:t>éducatifs fondés sur le jeu et les découvertes sensorielles…jusqu’en 1977 </a:t>
            </a:r>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enseignements</a:t>
            </a:r>
            <a:endParaRPr lang="fr-FR" dirty="0"/>
          </a:p>
        </p:txBody>
      </p:sp>
    </p:spTree>
    <p:extLst>
      <p:ext uri="{BB962C8B-B14F-4D97-AF65-F5344CB8AC3E}">
        <p14:creationId xmlns:p14="http://schemas.microsoft.com/office/powerpoint/2010/main" val="24109508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endParaRPr lang="fr-FR" dirty="0"/>
          </a:p>
          <a:p>
            <a:r>
              <a:rPr lang="fr-FR" dirty="0"/>
              <a:t>L’école maternelle se propose d’être: </a:t>
            </a:r>
          </a:p>
          <a:p>
            <a:pPr marL="0" indent="0">
              <a:buNone/>
            </a:pPr>
            <a:r>
              <a:rPr lang="fr-FR" i="1" dirty="0"/>
              <a:t>« …un établissement d’éducation où les enfants des deux sexes reçoivent les soins que nécessitent leur développement physique, moral et intellectuel » </a:t>
            </a:r>
            <a:endParaRPr lang="fr-FR" i="1" dirty="0" smtClean="0"/>
          </a:p>
          <a:p>
            <a:pPr marL="0" indent="0">
              <a:buNone/>
            </a:pPr>
            <a:endParaRPr lang="fr-FR" dirty="0"/>
          </a:p>
          <a:p>
            <a:r>
              <a:rPr lang="fr-FR" dirty="0"/>
              <a:t>L’enseignement de la lecture: </a:t>
            </a:r>
          </a:p>
          <a:p>
            <a:pPr marL="0" indent="0">
              <a:buNone/>
            </a:pPr>
            <a:r>
              <a:rPr lang="fr-FR" i="1" dirty="0"/>
              <a:t>« Non sur des combinaisons difficiles de lettres, ni sur des syllabes inintelligibles pour l’enfant mais sur des mots usuels et des phrases simples » </a:t>
            </a:r>
            <a:endParaRPr lang="fr-FR" dirty="0"/>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instructions de 1882 </a:t>
            </a:r>
          </a:p>
        </p:txBody>
      </p:sp>
    </p:spTree>
    <p:extLst>
      <p:ext uri="{BB962C8B-B14F-4D97-AF65-F5344CB8AC3E}">
        <p14:creationId xmlns:p14="http://schemas.microsoft.com/office/powerpoint/2010/main" val="27174444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pPr marL="0" indent="0">
              <a:buNone/>
            </a:pPr>
            <a:endParaRPr lang="fr-FR" i="1" dirty="0" smtClean="0"/>
          </a:p>
          <a:p>
            <a:pPr marL="0" indent="0">
              <a:buNone/>
            </a:pPr>
            <a:r>
              <a:rPr lang="fr-FR" i="1" dirty="0" smtClean="0"/>
              <a:t>« </a:t>
            </a:r>
            <a:r>
              <a:rPr lang="fr-FR" i="1" dirty="0"/>
              <a:t>L’emploi du temps comprend: des exercices physiques, des exercices sensoriels, des exercices de langage et de récitation, des exercices d’observation, des exercices ayant pour but la formation des premières habitudes morales, des exercices d’initiation à la lecture, à l’écriture, au calcul ». </a:t>
            </a:r>
            <a:endParaRPr lang="fr-FR" i="1" dirty="0" smtClean="0"/>
          </a:p>
          <a:p>
            <a:pPr marL="0" indent="0">
              <a:buNone/>
            </a:pPr>
            <a:endParaRPr lang="fr-FR" dirty="0"/>
          </a:p>
          <a:p>
            <a:r>
              <a:rPr lang="fr-FR" dirty="0" smtClean="0"/>
              <a:t>Seule </a:t>
            </a:r>
            <a:r>
              <a:rPr lang="fr-FR" dirty="0"/>
              <a:t>référence jusqu’en 1977 </a:t>
            </a:r>
          </a:p>
          <a:p>
            <a:endParaRPr lang="fr-FR" dirty="0"/>
          </a:p>
        </p:txBody>
      </p:sp>
      <p:sp>
        <p:nvSpPr>
          <p:cNvPr id="4" name="Titre 1"/>
          <p:cNvSpPr>
            <a:spLocks noGrp="1"/>
          </p:cNvSpPr>
          <p:nvPr>
            <p:ph type="title"/>
          </p:nvPr>
        </p:nvSpPr>
        <p:spPr>
          <a:xfrm>
            <a:off x="539552" y="116632"/>
            <a:ext cx="8229600" cy="1431032"/>
          </a:xfrm>
          <a:solidFill>
            <a:schemeClr val="accent4">
              <a:lumMod val="40000"/>
              <a:lumOff val="60000"/>
            </a:schemeClr>
          </a:solidFill>
        </p:spPr>
        <p:txBody>
          <a:bodyPr>
            <a:normAutofit fontScale="90000"/>
          </a:bodyPr>
          <a:lstStyle/>
          <a:p>
            <a:r>
              <a:rPr lang="fr-FR" b="1" dirty="0" smtClean="0"/>
              <a:t>Les </a:t>
            </a:r>
            <a:r>
              <a:rPr lang="fr-FR" b="1" dirty="0"/>
              <a:t>instructions de 1921</a:t>
            </a:r>
            <a:r>
              <a:rPr lang="fr-FR" dirty="0" smtClean="0"/>
              <a:t>:</a:t>
            </a:r>
            <a:br>
              <a:rPr lang="fr-FR" dirty="0" smtClean="0"/>
            </a:br>
            <a:r>
              <a:rPr lang="fr-FR" dirty="0" smtClean="0"/>
              <a:t> </a:t>
            </a:r>
            <a:r>
              <a:rPr lang="fr-FR" sz="3100" b="1" dirty="0"/>
              <a:t>aboutissement du projet de Pauline Kergomard </a:t>
            </a:r>
            <a:r>
              <a:rPr lang="fr-FR" sz="3100" b="1" dirty="0" smtClean="0"/>
              <a:t> </a:t>
            </a:r>
            <a:endParaRPr lang="fr-FR" sz="3100" dirty="0"/>
          </a:p>
        </p:txBody>
      </p:sp>
    </p:spTree>
    <p:extLst>
      <p:ext uri="{BB962C8B-B14F-4D97-AF65-F5344CB8AC3E}">
        <p14:creationId xmlns:p14="http://schemas.microsoft.com/office/powerpoint/2010/main" val="30838965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20000"/>
          </a:bodyPr>
          <a:lstStyle/>
          <a:p>
            <a:pPr marL="0" indent="0">
              <a:buNone/>
            </a:pPr>
            <a:endParaRPr lang="fr-FR" dirty="0"/>
          </a:p>
          <a:p>
            <a:r>
              <a:rPr lang="fr-FR" dirty="0"/>
              <a:t>Plus d’instruction officielle pour l’école maternelle </a:t>
            </a:r>
          </a:p>
          <a:p>
            <a:r>
              <a:rPr lang="fr-FR" dirty="0" smtClean="0"/>
              <a:t>Paradoxalement</a:t>
            </a:r>
            <a:r>
              <a:rPr lang="fr-FR" dirty="0"/>
              <a:t>, époque très foisonnante: </a:t>
            </a:r>
          </a:p>
          <a:p>
            <a:pPr marL="800100" lvl="2" indent="0">
              <a:buNone/>
            </a:pPr>
            <a:r>
              <a:rPr lang="fr-FR" dirty="0"/>
              <a:t>– Impulsion des inspectrices </a:t>
            </a:r>
          </a:p>
          <a:p>
            <a:pPr marL="800100" lvl="2" indent="0">
              <a:buNone/>
            </a:pPr>
            <a:r>
              <a:rPr lang="fr-FR" dirty="0"/>
              <a:t>– Revues, AGIEM </a:t>
            </a:r>
          </a:p>
          <a:p>
            <a:r>
              <a:rPr lang="fr-FR" dirty="0" smtClean="0"/>
              <a:t>C’est </a:t>
            </a:r>
            <a:r>
              <a:rPr lang="fr-FR" dirty="0"/>
              <a:t>à cette époque qu’elle devient ce qu’elle est </a:t>
            </a:r>
            <a:r>
              <a:rPr lang="fr-FR" dirty="0" smtClean="0"/>
              <a:t>aujourd’hui. </a:t>
            </a:r>
            <a:endParaRPr lang="fr-FR" dirty="0"/>
          </a:p>
          <a:p>
            <a:r>
              <a:rPr lang="fr-FR" dirty="0" smtClean="0"/>
              <a:t>C’est </a:t>
            </a:r>
            <a:r>
              <a:rPr lang="fr-FR" dirty="0"/>
              <a:t>aussi à cette époque que les enfants de classes favorisées font leur entrée. </a:t>
            </a:r>
          </a:p>
          <a:p>
            <a:r>
              <a:rPr lang="fr-FR" dirty="0" smtClean="0"/>
              <a:t>En 1972 </a:t>
            </a:r>
            <a:r>
              <a:rPr lang="fr-FR" dirty="0"/>
              <a:t>concours unique des inspecteurs, circonscription mixte, dilution de la spécificité de la maternelle. </a:t>
            </a:r>
          </a:p>
          <a:p>
            <a:endParaRPr lang="fr-FR" dirty="0"/>
          </a:p>
        </p:txBody>
      </p:sp>
      <p:sp>
        <p:nvSpPr>
          <p:cNvPr id="4" name="Titre 1"/>
          <p:cNvSpPr>
            <a:spLocks noGrp="1"/>
          </p:cNvSpPr>
          <p:nvPr>
            <p:ph type="title"/>
          </p:nvPr>
        </p:nvSpPr>
        <p:spPr>
          <a:solidFill>
            <a:schemeClr val="accent4">
              <a:lumMod val="40000"/>
              <a:lumOff val="60000"/>
            </a:schemeClr>
          </a:solidFill>
        </p:spPr>
        <p:txBody>
          <a:bodyPr>
            <a:normAutofit fontScale="90000"/>
          </a:bodyPr>
          <a:lstStyle/>
          <a:p>
            <a:r>
              <a:rPr lang="fr-FR" b="1" dirty="0" smtClean="0"/>
              <a:t>Le </a:t>
            </a:r>
            <a:r>
              <a:rPr lang="fr-FR" b="1" dirty="0"/>
              <a:t>silence institutionnel 1921-1977 </a:t>
            </a:r>
            <a:endParaRPr lang="fr-FR" b="1" dirty="0" smtClean="0"/>
          </a:p>
        </p:txBody>
      </p:sp>
    </p:spTree>
    <p:extLst>
      <p:ext uri="{BB962C8B-B14F-4D97-AF65-F5344CB8AC3E}">
        <p14:creationId xmlns:p14="http://schemas.microsoft.com/office/powerpoint/2010/main" val="15293215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20000"/>
          </a:bodyPr>
          <a:lstStyle/>
          <a:p>
            <a:pPr marL="0" indent="0">
              <a:buNone/>
            </a:pPr>
            <a:endParaRPr lang="fr-FR" dirty="0"/>
          </a:p>
          <a:p>
            <a:r>
              <a:rPr lang="fr-FR" dirty="0"/>
              <a:t>Une spécificité mise à mal (Loi Haby) </a:t>
            </a:r>
          </a:p>
          <a:p>
            <a:r>
              <a:rPr lang="fr-FR" dirty="0" smtClean="0"/>
              <a:t>Une </a:t>
            </a:r>
            <a:r>
              <a:rPr lang="fr-FR" dirty="0"/>
              <a:t>présentation comparable à l’élémentaire et au collège avec l’avènement des objectifs: </a:t>
            </a:r>
          </a:p>
          <a:p>
            <a:pPr marL="800100" lvl="2" indent="0">
              <a:buNone/>
            </a:pPr>
            <a:r>
              <a:rPr lang="fr-FR" dirty="0"/>
              <a:t>– L’affectivité </a:t>
            </a:r>
          </a:p>
          <a:p>
            <a:pPr marL="800100" lvl="2" indent="0">
              <a:buNone/>
            </a:pPr>
            <a:r>
              <a:rPr lang="fr-FR" dirty="0"/>
              <a:t>– Le corps, le mouvement, l’action; les représentations motrices, l’expression corporelle, l’expression vocale, la musique. </a:t>
            </a:r>
          </a:p>
          <a:p>
            <a:pPr marL="800100" lvl="2" indent="0">
              <a:buNone/>
            </a:pPr>
            <a:r>
              <a:rPr lang="fr-FR" dirty="0"/>
              <a:t>– L’image, les représentations iconiques </a:t>
            </a:r>
          </a:p>
          <a:p>
            <a:pPr marL="800100" lvl="2" indent="0">
              <a:buNone/>
            </a:pPr>
            <a:r>
              <a:rPr lang="fr-FR" dirty="0"/>
              <a:t>– L’expression plastique. </a:t>
            </a:r>
          </a:p>
          <a:p>
            <a:pPr marL="800100" lvl="2" indent="0">
              <a:buNone/>
            </a:pPr>
            <a:r>
              <a:rPr lang="fr-FR" dirty="0"/>
              <a:t>– Le langage oral et le langage écrit. </a:t>
            </a:r>
          </a:p>
          <a:p>
            <a:pPr marL="800100" lvl="2" indent="0">
              <a:buNone/>
            </a:pPr>
            <a:r>
              <a:rPr lang="fr-FR" dirty="0"/>
              <a:t>– Le développement cognitif </a:t>
            </a:r>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a:t>
            </a:r>
            <a:r>
              <a:rPr lang="fr-FR" b="1" dirty="0"/>
              <a:t>instructions de 1977 </a:t>
            </a:r>
            <a:endParaRPr lang="fr-FR" b="1" dirty="0" smtClean="0"/>
          </a:p>
        </p:txBody>
      </p:sp>
    </p:spTree>
    <p:extLst>
      <p:ext uri="{BB962C8B-B14F-4D97-AF65-F5344CB8AC3E}">
        <p14:creationId xmlns:p14="http://schemas.microsoft.com/office/powerpoint/2010/main" val="16567098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marL="0" indent="0">
              <a:buNone/>
            </a:pPr>
            <a:endParaRPr lang="fr-FR" dirty="0"/>
          </a:p>
          <a:p>
            <a:r>
              <a:rPr lang="fr-FR" dirty="0"/>
              <a:t>Mise en conformité avec l’affirmation </a:t>
            </a:r>
            <a:r>
              <a:rPr lang="fr-FR" i="1" dirty="0" smtClean="0"/>
              <a:t>« </a:t>
            </a:r>
            <a:r>
              <a:rPr lang="fr-FR" i="1" dirty="0"/>
              <a:t>C’est la première école </a:t>
            </a:r>
            <a:r>
              <a:rPr lang="fr-FR" i="1" dirty="0" smtClean="0"/>
              <a:t>»</a:t>
            </a:r>
          </a:p>
          <a:p>
            <a:endParaRPr lang="fr-FR" dirty="0"/>
          </a:p>
          <a:p>
            <a:r>
              <a:rPr lang="fr-FR" dirty="0" smtClean="0"/>
              <a:t>4 </a:t>
            </a:r>
            <a:r>
              <a:rPr lang="fr-FR" dirty="0"/>
              <a:t>domaines</a:t>
            </a:r>
            <a:r>
              <a:rPr lang="fr-FR" dirty="0" smtClean="0"/>
              <a:t>:</a:t>
            </a:r>
            <a:endParaRPr lang="fr-FR" dirty="0"/>
          </a:p>
          <a:p>
            <a:pPr marL="800100" lvl="2" indent="0">
              <a:buNone/>
            </a:pPr>
            <a:r>
              <a:rPr lang="fr-FR" dirty="0"/>
              <a:t>– Physique </a:t>
            </a:r>
          </a:p>
          <a:p>
            <a:pPr marL="800100" lvl="2" indent="0">
              <a:buNone/>
            </a:pPr>
            <a:r>
              <a:rPr lang="fr-FR" dirty="0"/>
              <a:t>– Communication </a:t>
            </a:r>
          </a:p>
          <a:p>
            <a:pPr marL="800100" lvl="2" indent="0">
              <a:buNone/>
            </a:pPr>
            <a:r>
              <a:rPr lang="fr-FR" dirty="0"/>
              <a:t>– Scientifique </a:t>
            </a:r>
          </a:p>
          <a:p>
            <a:pPr marL="800100" lvl="2" indent="0">
              <a:buNone/>
            </a:pPr>
            <a:r>
              <a:rPr lang="fr-FR" dirty="0"/>
              <a:t>– Artistique </a:t>
            </a:r>
            <a:endParaRPr lang="fr-FR" dirty="0" smtClean="0"/>
          </a:p>
          <a:p>
            <a:pPr marL="800100" lvl="2" indent="0">
              <a:buNone/>
            </a:pPr>
            <a:endParaRPr lang="fr-FR" sz="3100" dirty="0"/>
          </a:p>
          <a:p>
            <a:pPr marL="342900" lvl="2" indent="-342900"/>
            <a:r>
              <a:rPr lang="fr-FR" sz="3100" dirty="0" smtClean="0"/>
              <a:t>Traitement de la difficulté scolaire </a:t>
            </a:r>
          </a:p>
          <a:p>
            <a:endParaRPr lang="fr-FR" dirty="0" smtClean="0"/>
          </a:p>
          <a:p>
            <a:r>
              <a:rPr lang="fr-FR" dirty="0" smtClean="0"/>
              <a:t>1981-82</a:t>
            </a:r>
            <a:r>
              <a:rPr lang="fr-FR" dirty="0"/>
              <a:t>, mise en place des ZEP: apparition de la notion de projet </a:t>
            </a:r>
          </a:p>
          <a:p>
            <a:pPr marL="0" indent="0">
              <a:buNone/>
            </a:pPr>
            <a:r>
              <a:rPr lang="fr-FR" dirty="0" smtClean="0"/>
              <a:t>      suivi </a:t>
            </a:r>
            <a:r>
              <a:rPr lang="fr-FR" dirty="0"/>
              <a:t>d’une circulaire en 1985 pointant la dérive socio-culturelle. </a:t>
            </a:r>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a:t>
            </a:r>
            <a:r>
              <a:rPr lang="fr-FR" b="1" dirty="0"/>
              <a:t>orientations de 1986 </a:t>
            </a:r>
            <a:endParaRPr lang="fr-FR" b="1" dirty="0" smtClean="0"/>
          </a:p>
        </p:txBody>
      </p:sp>
    </p:spTree>
    <p:extLst>
      <p:ext uri="{BB962C8B-B14F-4D97-AF65-F5344CB8AC3E}">
        <p14:creationId xmlns:p14="http://schemas.microsoft.com/office/powerpoint/2010/main" val="3905493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060848"/>
            <a:ext cx="8424936" cy="1728192"/>
          </a:xfrm>
          <a:solidFill>
            <a:schemeClr val="accent4">
              <a:lumMod val="40000"/>
              <a:lumOff val="60000"/>
            </a:schemeClr>
          </a:solidFill>
        </p:spPr>
        <p:txBody>
          <a:bodyPr>
            <a:normAutofit/>
          </a:bodyPr>
          <a:lstStyle/>
          <a:p>
            <a:r>
              <a:rPr lang="fr-FR" sz="4800" b="1" dirty="0" smtClean="0">
                <a:latin typeface="Bradley Hand ITC" panose="03070402050302030203" pitchFamily="66" charset="0"/>
                <a:cs typeface="Aharoni" panose="02010803020104030203" pitchFamily="2" charset="-79"/>
              </a:rPr>
              <a:t>L’histoire </a:t>
            </a:r>
            <a:r>
              <a:rPr lang="fr-FR" sz="4800" b="1" dirty="0">
                <a:latin typeface="Bradley Hand ITC" panose="03070402050302030203" pitchFamily="66" charset="0"/>
                <a:cs typeface="Aharoni" panose="02010803020104030203" pitchFamily="2" charset="-79"/>
              </a:rPr>
              <a:t>de l’école </a:t>
            </a:r>
            <a:r>
              <a:rPr lang="fr-FR" sz="4800" b="1" dirty="0" smtClean="0">
                <a:latin typeface="Bradley Hand ITC" panose="03070402050302030203" pitchFamily="66" charset="0"/>
                <a:cs typeface="Aharoni" panose="02010803020104030203" pitchFamily="2" charset="-79"/>
              </a:rPr>
              <a:t>maternelle</a:t>
            </a:r>
            <a:endParaRPr lang="fr-FR" sz="4800" b="1" dirty="0">
              <a:latin typeface="Bradley Hand ITC" panose="03070402050302030203" pitchFamily="66" charset="0"/>
              <a:cs typeface="Aharoni" panose="02010803020104030203" pitchFamily="2" charset="-79"/>
            </a:endParaRPr>
          </a:p>
        </p:txBody>
      </p:sp>
      <p:sp>
        <p:nvSpPr>
          <p:cNvPr id="3" name="Sous-titre 2"/>
          <p:cNvSpPr>
            <a:spLocks noGrp="1"/>
          </p:cNvSpPr>
          <p:nvPr>
            <p:ph type="subTitle" idx="1"/>
          </p:nvPr>
        </p:nvSpPr>
        <p:spPr>
          <a:xfrm>
            <a:off x="1371600" y="5229200"/>
            <a:ext cx="6400800" cy="409600"/>
          </a:xfrm>
        </p:spPr>
        <p:txBody>
          <a:bodyPr>
            <a:normAutofit fontScale="32500" lnSpcReduction="20000"/>
          </a:bodyPr>
          <a:lstStyle/>
          <a:p>
            <a:endParaRPr lang="fr-FR" dirty="0"/>
          </a:p>
          <a:p>
            <a:r>
              <a:rPr lang="fr-FR" dirty="0" smtClean="0"/>
              <a:t>D’après    Christian </a:t>
            </a:r>
            <a:r>
              <a:rPr lang="fr-FR" dirty="0"/>
              <a:t>LAJUS-IEN Préélémentaire LANDES </a:t>
            </a:r>
          </a:p>
        </p:txBody>
      </p:sp>
    </p:spTree>
    <p:extLst>
      <p:ext uri="{BB962C8B-B14F-4D97-AF65-F5344CB8AC3E}">
        <p14:creationId xmlns:p14="http://schemas.microsoft.com/office/powerpoint/2010/main" val="26372781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713387"/>
          </a:xfrm>
        </p:spPr>
        <p:txBody>
          <a:bodyPr>
            <a:normAutofit fontScale="70000" lnSpcReduction="20000"/>
          </a:bodyPr>
          <a:lstStyle/>
          <a:p>
            <a:pPr marL="0" indent="0">
              <a:buNone/>
            </a:pPr>
            <a:endParaRPr lang="fr-FR" dirty="0"/>
          </a:p>
          <a:p>
            <a:r>
              <a:rPr lang="fr-FR" dirty="0"/>
              <a:t>Mise en place des cycles (loi de 89) </a:t>
            </a:r>
          </a:p>
          <a:p>
            <a:r>
              <a:rPr lang="fr-FR" dirty="0" smtClean="0"/>
              <a:t>Le </a:t>
            </a:r>
            <a:r>
              <a:rPr lang="fr-FR" dirty="0"/>
              <a:t>terme de « programmes » revient, début de recherche de l’efficacité de l’Ecole </a:t>
            </a:r>
            <a:r>
              <a:rPr lang="fr-FR" dirty="0" smtClean="0"/>
              <a:t>maternelle, </a:t>
            </a:r>
            <a:endParaRPr lang="fr-FR" dirty="0"/>
          </a:p>
          <a:p>
            <a:r>
              <a:rPr lang="fr-FR" dirty="0" smtClean="0"/>
              <a:t>Cinq </a:t>
            </a:r>
            <a:r>
              <a:rPr lang="fr-FR" dirty="0"/>
              <a:t>domaines d’activités « l’élève au </a:t>
            </a:r>
            <a:r>
              <a:rPr lang="fr-FR" dirty="0" smtClean="0"/>
              <a:t>cœur </a:t>
            </a:r>
            <a:r>
              <a:rPr lang="fr-FR" dirty="0"/>
              <a:t>du système » </a:t>
            </a:r>
          </a:p>
          <a:p>
            <a:r>
              <a:rPr lang="fr-FR" dirty="0" smtClean="0"/>
              <a:t>Caractère </a:t>
            </a:r>
            <a:r>
              <a:rPr lang="fr-FR" dirty="0"/>
              <a:t>d’école préparatoire au CP </a:t>
            </a:r>
          </a:p>
          <a:p>
            <a:r>
              <a:rPr lang="fr-FR" dirty="0" smtClean="0"/>
              <a:t>Deux </a:t>
            </a:r>
            <a:r>
              <a:rPr lang="fr-FR" dirty="0"/>
              <a:t>malentendus (V </a:t>
            </a:r>
            <a:r>
              <a:rPr lang="fr-FR" dirty="0" err="1"/>
              <a:t>Bouysse</a:t>
            </a:r>
            <a:r>
              <a:rPr lang="fr-FR" dirty="0"/>
              <a:t>) </a:t>
            </a:r>
          </a:p>
          <a:p>
            <a:pPr marL="400050" lvl="1" indent="0">
              <a:buNone/>
            </a:pPr>
            <a:r>
              <a:rPr lang="fr-FR" dirty="0"/>
              <a:t>– « Rien ne justifie trop tôt et mal des apprentissages qui ne relèvent pas de la maternelle » </a:t>
            </a:r>
          </a:p>
          <a:p>
            <a:pPr marL="400050" lvl="1" indent="0">
              <a:buNone/>
            </a:pPr>
            <a:r>
              <a:rPr lang="fr-FR" dirty="0"/>
              <a:t>– L’investissement productif: des attentes de résultats qui pèsent sur les 2, 3, 4, 5 ans…des traces de première compétition scolaire…Les fiches. </a:t>
            </a:r>
            <a:endParaRPr lang="fr-FR" dirty="0" smtClean="0"/>
          </a:p>
          <a:p>
            <a:pPr marL="400050" lvl="1" indent="0">
              <a:buNone/>
            </a:pPr>
            <a:endParaRPr lang="fr-FR" dirty="0"/>
          </a:p>
          <a:p>
            <a:r>
              <a:rPr lang="fr-FR" sz="2900" dirty="0">
                <a:solidFill>
                  <a:schemeClr val="accent2"/>
                </a:solidFill>
              </a:rPr>
              <a:t>Circulaire ZEP: 1990-92 : centrage sur les apprentissages et la maîtrise de la langue, organisation du pilotage, structuration du </a:t>
            </a:r>
            <a:r>
              <a:rPr lang="fr-FR" sz="2900" dirty="0" smtClean="0">
                <a:solidFill>
                  <a:schemeClr val="accent2"/>
                </a:solidFill>
              </a:rPr>
              <a:t>partenariat, </a:t>
            </a:r>
            <a:endParaRPr lang="fr-FR" sz="2900" dirty="0">
              <a:solidFill>
                <a:schemeClr val="accent2"/>
              </a:solidFill>
            </a:endParaRPr>
          </a:p>
        </p:txBody>
      </p:sp>
      <p:sp>
        <p:nvSpPr>
          <p:cNvPr id="4" name="Titre 1"/>
          <p:cNvSpPr>
            <a:spLocks noGrp="1"/>
          </p:cNvSpPr>
          <p:nvPr>
            <p:ph type="title"/>
          </p:nvPr>
        </p:nvSpPr>
        <p:spPr>
          <a:xfrm>
            <a:off x="467544" y="188640"/>
            <a:ext cx="8229600" cy="1143000"/>
          </a:xfrm>
          <a:solidFill>
            <a:schemeClr val="accent4">
              <a:lumMod val="40000"/>
              <a:lumOff val="60000"/>
            </a:schemeClr>
          </a:solidFill>
        </p:spPr>
        <p:txBody>
          <a:bodyPr>
            <a:normAutofit/>
          </a:bodyPr>
          <a:lstStyle/>
          <a:p>
            <a:r>
              <a:rPr lang="fr-FR" b="1" dirty="0" smtClean="0"/>
              <a:t>Les </a:t>
            </a:r>
            <a:r>
              <a:rPr lang="fr-FR" b="1" dirty="0"/>
              <a:t>programmes de 1995 </a:t>
            </a:r>
            <a:endParaRPr lang="fr-FR" b="1" dirty="0" smtClean="0"/>
          </a:p>
        </p:txBody>
      </p:sp>
    </p:spTree>
    <p:extLst>
      <p:ext uri="{BB962C8B-B14F-4D97-AF65-F5344CB8AC3E}">
        <p14:creationId xmlns:p14="http://schemas.microsoft.com/office/powerpoint/2010/main" val="34819969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6"/>
            <a:ext cx="8229600" cy="4713387"/>
          </a:xfrm>
        </p:spPr>
        <p:txBody>
          <a:bodyPr>
            <a:normAutofit fontScale="92500"/>
          </a:bodyPr>
          <a:lstStyle/>
          <a:p>
            <a:pPr marL="0" indent="0">
              <a:buNone/>
            </a:pPr>
            <a:endParaRPr lang="fr-FR" dirty="0"/>
          </a:p>
          <a:p>
            <a:r>
              <a:rPr lang="fr-FR" dirty="0"/>
              <a:t>Cinq domaines avec une autre hiérarchisation: </a:t>
            </a:r>
          </a:p>
          <a:p>
            <a:pPr marL="400050" lvl="1" indent="0">
              <a:buNone/>
            </a:pPr>
            <a:r>
              <a:rPr lang="fr-FR" dirty="0" smtClean="0"/>
              <a:t>- Le </a:t>
            </a:r>
            <a:r>
              <a:rPr lang="fr-FR" dirty="0"/>
              <a:t>langage est premier, au </a:t>
            </a:r>
            <a:r>
              <a:rPr lang="fr-FR" dirty="0" smtClean="0"/>
              <a:t>cœur </a:t>
            </a:r>
            <a:r>
              <a:rPr lang="fr-FR" dirty="0"/>
              <a:t>des apprentissages </a:t>
            </a:r>
          </a:p>
          <a:p>
            <a:pPr marL="400050" lvl="1" indent="0">
              <a:buNone/>
            </a:pPr>
            <a:r>
              <a:rPr lang="fr-FR" dirty="0" smtClean="0"/>
              <a:t>- Les </a:t>
            </a:r>
            <a:r>
              <a:rPr lang="fr-FR" dirty="0"/>
              <a:t>spécificités pédagogiques réaffirmées (l’apprentissage par le jeu) </a:t>
            </a:r>
          </a:p>
          <a:p>
            <a:pPr marL="400050" lvl="1" indent="0">
              <a:buNone/>
            </a:pPr>
            <a:r>
              <a:rPr lang="fr-FR" dirty="0" smtClean="0"/>
              <a:t>- Des </a:t>
            </a:r>
            <a:r>
              <a:rPr lang="fr-FR" dirty="0"/>
              <a:t>compétences de fin d’école maternelle </a:t>
            </a:r>
            <a:endParaRPr lang="fr-FR" dirty="0" smtClean="0"/>
          </a:p>
          <a:p>
            <a:pPr>
              <a:buFont typeface="Wingdings" panose="05000000000000000000" pitchFamily="2" charset="2"/>
              <a:buChar char="Ø"/>
            </a:pPr>
            <a:endParaRPr lang="fr-FR" dirty="0"/>
          </a:p>
          <a:p>
            <a:r>
              <a:rPr lang="fr-FR" sz="2200" dirty="0">
                <a:solidFill>
                  <a:schemeClr val="accent2"/>
                </a:solidFill>
              </a:rPr>
              <a:t>Relance des ZEP / Circulaire 1999 : recentrage sur les apprentissages et définition de 10 axes dont un sur le rôle de la maternelle </a:t>
            </a:r>
            <a:r>
              <a:rPr lang="fr-FR" sz="2200" dirty="0" smtClean="0">
                <a:solidFill>
                  <a:schemeClr val="accent2"/>
                </a:solidFill>
              </a:rPr>
              <a:t>. Circulaire </a:t>
            </a:r>
            <a:r>
              <a:rPr lang="fr-FR" sz="2200" dirty="0">
                <a:solidFill>
                  <a:schemeClr val="accent2"/>
                </a:solidFill>
              </a:rPr>
              <a:t>ZEP, Axe 6 : encourager la scolarisation </a:t>
            </a:r>
            <a:r>
              <a:rPr lang="fr-FR" sz="2200" dirty="0" smtClean="0">
                <a:solidFill>
                  <a:schemeClr val="accent2"/>
                </a:solidFill>
              </a:rPr>
              <a:t>précoce</a:t>
            </a:r>
            <a:endParaRPr lang="fr-FR" sz="2200" dirty="0">
              <a:solidFill>
                <a:schemeClr val="accent2"/>
              </a:solidFill>
            </a:endParaRPr>
          </a:p>
        </p:txBody>
      </p:sp>
      <p:sp>
        <p:nvSpPr>
          <p:cNvPr id="4" name="Titre 1"/>
          <p:cNvSpPr>
            <a:spLocks noGrp="1"/>
          </p:cNvSpPr>
          <p:nvPr>
            <p:ph type="title"/>
          </p:nvPr>
        </p:nvSpPr>
        <p:spPr>
          <a:solidFill>
            <a:schemeClr val="accent4">
              <a:lumMod val="40000"/>
              <a:lumOff val="60000"/>
            </a:schemeClr>
          </a:solidFill>
        </p:spPr>
        <p:txBody>
          <a:bodyPr>
            <a:normAutofit/>
          </a:bodyPr>
          <a:lstStyle/>
          <a:p>
            <a:r>
              <a:rPr lang="fr-FR" b="1" dirty="0" smtClean="0"/>
              <a:t>Les </a:t>
            </a:r>
            <a:r>
              <a:rPr lang="fr-FR" b="1" dirty="0"/>
              <a:t>programmes de 2002 </a:t>
            </a:r>
            <a:endParaRPr lang="fr-FR" b="1" dirty="0" smtClean="0"/>
          </a:p>
        </p:txBody>
      </p:sp>
    </p:spTree>
    <p:extLst>
      <p:ext uri="{BB962C8B-B14F-4D97-AF65-F5344CB8AC3E}">
        <p14:creationId xmlns:p14="http://schemas.microsoft.com/office/powerpoint/2010/main" val="31443835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dirty="0" smtClean="0"/>
              <a:t>Mise </a:t>
            </a:r>
            <a:r>
              <a:rPr lang="fr-FR" dirty="0"/>
              <a:t>en place du socle commun de connaissances et de compétences pour la scolarité obligatoire </a:t>
            </a:r>
          </a:p>
          <a:p>
            <a:r>
              <a:rPr lang="fr-FR" dirty="0" smtClean="0"/>
              <a:t>Des </a:t>
            </a:r>
            <a:r>
              <a:rPr lang="fr-FR" dirty="0"/>
              <a:t>programmes modifiés en cycle 2 et 3 </a:t>
            </a:r>
          </a:p>
          <a:p>
            <a:r>
              <a:rPr lang="fr-FR" dirty="0" smtClean="0"/>
              <a:t>Des </a:t>
            </a:r>
            <a:r>
              <a:rPr lang="fr-FR" dirty="0"/>
              <a:t>programmes inchangés pour l’école maternelle </a:t>
            </a:r>
          </a:p>
          <a:p>
            <a:r>
              <a:rPr lang="fr-FR" dirty="0" smtClean="0"/>
              <a:t>Un </a:t>
            </a:r>
            <a:r>
              <a:rPr lang="fr-FR" dirty="0"/>
              <a:t>groupe de travail au ministère pour engager une réflexion sur l’école maternelle </a:t>
            </a:r>
          </a:p>
          <a:p>
            <a:endParaRPr lang="fr-FR" dirty="0"/>
          </a:p>
        </p:txBody>
      </p:sp>
      <p:sp>
        <p:nvSpPr>
          <p:cNvPr id="4" name="Titre 1"/>
          <p:cNvSpPr>
            <a:spLocks noGrp="1"/>
          </p:cNvSpPr>
          <p:nvPr>
            <p:ph type="title"/>
          </p:nvPr>
        </p:nvSpPr>
        <p:spPr>
          <a:xfrm>
            <a:off x="467544" y="260648"/>
            <a:ext cx="8229600" cy="1143000"/>
          </a:xfrm>
          <a:solidFill>
            <a:schemeClr val="accent4">
              <a:lumMod val="40000"/>
              <a:lumOff val="60000"/>
            </a:schemeClr>
          </a:solidFill>
        </p:spPr>
        <p:txBody>
          <a:bodyPr>
            <a:normAutofit/>
          </a:bodyPr>
          <a:lstStyle/>
          <a:p>
            <a:r>
              <a:rPr lang="fr-FR" b="1" dirty="0" smtClean="0"/>
              <a:t>La </a:t>
            </a:r>
            <a:r>
              <a:rPr lang="fr-FR" b="1" dirty="0"/>
              <a:t>loi d’orientation de 2005 </a:t>
            </a:r>
            <a:endParaRPr lang="fr-FR" b="1" dirty="0" smtClean="0"/>
          </a:p>
        </p:txBody>
      </p:sp>
    </p:spTree>
    <p:extLst>
      <p:ext uri="{BB962C8B-B14F-4D97-AF65-F5344CB8AC3E}">
        <p14:creationId xmlns:p14="http://schemas.microsoft.com/office/powerpoint/2010/main" val="20864220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Cinq domaines sont définis :</a:t>
            </a:r>
          </a:p>
          <a:p>
            <a:pPr marL="800100" lvl="2" indent="0">
              <a:buNone/>
            </a:pPr>
            <a:r>
              <a:rPr lang="fr-FR" dirty="0" smtClean="0"/>
              <a:t>- S’approprier le langage</a:t>
            </a:r>
          </a:p>
          <a:p>
            <a:pPr marL="800100" lvl="2" indent="0">
              <a:buNone/>
            </a:pPr>
            <a:r>
              <a:rPr lang="fr-FR" dirty="0" smtClean="0"/>
              <a:t>-Découvrir l’écrit</a:t>
            </a:r>
          </a:p>
          <a:p>
            <a:pPr marL="800100" lvl="2" indent="0">
              <a:buNone/>
            </a:pPr>
            <a:r>
              <a:rPr lang="fr-FR" dirty="0" smtClean="0"/>
              <a:t>-Devenir élève</a:t>
            </a:r>
          </a:p>
          <a:p>
            <a:pPr marL="800100" lvl="2" indent="0">
              <a:buNone/>
            </a:pPr>
            <a:r>
              <a:rPr lang="fr-FR" dirty="0" smtClean="0"/>
              <a:t>-Découvrir le monde</a:t>
            </a:r>
          </a:p>
          <a:p>
            <a:pPr marL="800100" lvl="2" indent="0">
              <a:buNone/>
            </a:pPr>
            <a:r>
              <a:rPr lang="fr-FR" dirty="0" smtClean="0"/>
              <a:t>-Percevoir, sentir, imaginer, créer</a:t>
            </a:r>
          </a:p>
          <a:p>
            <a:pPr marL="800100" lvl="2" indent="0">
              <a:buNone/>
            </a:pPr>
            <a:endParaRPr lang="fr-FR" dirty="0"/>
          </a:p>
          <a:p>
            <a:pPr marL="800100" lvl="2" indent="0">
              <a:buNone/>
            </a:pPr>
            <a:r>
              <a:rPr lang="fr-FR" dirty="0" smtClean="0"/>
              <a:t>Des attendus de fin de cycle sont listés dans chaque domaine.</a:t>
            </a:r>
          </a:p>
        </p:txBody>
      </p:sp>
      <p:sp>
        <p:nvSpPr>
          <p:cNvPr id="4" name="Titre 1"/>
          <p:cNvSpPr>
            <a:spLocks noGrp="1"/>
          </p:cNvSpPr>
          <p:nvPr>
            <p:ph type="title"/>
          </p:nvPr>
        </p:nvSpPr>
        <p:spPr>
          <a:xfrm>
            <a:off x="457200" y="274638"/>
            <a:ext cx="8229600" cy="1354162"/>
          </a:xfrm>
          <a:solidFill>
            <a:schemeClr val="accent4">
              <a:lumMod val="40000"/>
              <a:lumOff val="60000"/>
            </a:schemeClr>
          </a:solidFill>
        </p:spPr>
        <p:txBody>
          <a:bodyPr>
            <a:normAutofit/>
          </a:bodyPr>
          <a:lstStyle/>
          <a:p>
            <a:r>
              <a:rPr lang="fr-FR" b="1" dirty="0" smtClean="0"/>
              <a:t>Les programmes de 2008</a:t>
            </a:r>
          </a:p>
        </p:txBody>
      </p:sp>
    </p:spTree>
    <p:extLst>
      <p:ext uri="{BB962C8B-B14F-4D97-AF65-F5344CB8AC3E}">
        <p14:creationId xmlns:p14="http://schemas.microsoft.com/office/powerpoint/2010/main" val="111418966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4519"/>
            <a:ext cx="8229600" cy="4512648"/>
          </a:xfrm>
        </p:spPr>
        <p:txBody>
          <a:bodyPr>
            <a:noAutofit/>
          </a:bodyPr>
          <a:lstStyle/>
          <a:p>
            <a:pPr marL="0" indent="0" algn="just">
              <a:buNone/>
            </a:pPr>
            <a:r>
              <a:rPr lang="fr-FR" sz="4000" dirty="0" smtClean="0"/>
              <a:t>L’objectif est d’apprendre à l’enfant à reconnaître ce qui le distingue des autres et à se faire reconnaître comme personne, à vivre avec les autres dans une collectivité organisée par des règles, à comprendre ce qu’est l’école et quelle est sa place dans l’école.</a:t>
            </a:r>
            <a:endParaRPr lang="fr-FR" sz="4000" dirty="0"/>
          </a:p>
        </p:txBody>
      </p:sp>
      <p:sp>
        <p:nvSpPr>
          <p:cNvPr id="4" name="Titre 1"/>
          <p:cNvSpPr>
            <a:spLocks noGrp="1"/>
          </p:cNvSpPr>
          <p:nvPr>
            <p:ph type="title"/>
          </p:nvPr>
        </p:nvSpPr>
        <p:spPr>
          <a:xfrm>
            <a:off x="457200" y="274638"/>
            <a:ext cx="8229600" cy="1354162"/>
          </a:xfrm>
          <a:solidFill>
            <a:schemeClr val="accent4">
              <a:lumMod val="40000"/>
              <a:lumOff val="60000"/>
            </a:schemeClr>
          </a:solidFill>
        </p:spPr>
        <p:txBody>
          <a:bodyPr>
            <a:normAutofit fontScale="90000"/>
          </a:bodyPr>
          <a:lstStyle/>
          <a:p>
            <a:r>
              <a:rPr lang="fr-FR" b="1" dirty="0" smtClean="0"/>
              <a:t>Le « devenir élève » </a:t>
            </a:r>
            <a:br>
              <a:rPr lang="fr-FR" b="1" dirty="0" smtClean="0"/>
            </a:br>
            <a:r>
              <a:rPr lang="fr-FR" b="1" dirty="0" smtClean="0"/>
              <a:t>à l’école maternelle</a:t>
            </a:r>
          </a:p>
        </p:txBody>
      </p:sp>
    </p:spTree>
    <p:extLst>
      <p:ext uri="{BB962C8B-B14F-4D97-AF65-F5344CB8AC3E}">
        <p14:creationId xmlns:p14="http://schemas.microsoft.com/office/powerpoint/2010/main" val="36703453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22232"/>
          </a:xfrm>
          <a:solidFill>
            <a:srgbClr val="CCFF99"/>
          </a:solidFill>
        </p:spPr>
        <p:txBody>
          <a:bodyPr>
            <a:normAutofit/>
          </a:bodyPr>
          <a:lstStyle/>
          <a:p>
            <a:r>
              <a:rPr lang="fr-FR" sz="3600" b="1" dirty="0" smtClean="0"/>
              <a:t>Nouveau programme d’enseignement moral et civique</a:t>
            </a:r>
            <a:br>
              <a:rPr lang="fr-FR" sz="3600" b="1" dirty="0" smtClean="0"/>
            </a:br>
            <a:r>
              <a:rPr lang="fr-FR" sz="3600" b="1" dirty="0" smtClean="0"/>
              <a:t> </a:t>
            </a:r>
            <a:r>
              <a:rPr lang="fr-FR" sz="3200" b="1" dirty="0" smtClean="0"/>
              <a:t>pour l’école élémentaire et le collège </a:t>
            </a:r>
            <a:br>
              <a:rPr lang="fr-FR" sz="3200" b="1" dirty="0" smtClean="0"/>
            </a:br>
            <a:r>
              <a:rPr lang="fr-FR" sz="3200" b="1" dirty="0" smtClean="0"/>
              <a:t>(cycles 2, 3 et 4)</a:t>
            </a:r>
            <a:endParaRPr lang="fr-FR" sz="3200" b="1" dirty="0"/>
          </a:p>
        </p:txBody>
      </p:sp>
      <p:sp>
        <p:nvSpPr>
          <p:cNvPr id="3" name="Espace réservé du contenu 2"/>
          <p:cNvSpPr>
            <a:spLocks noGrp="1"/>
          </p:cNvSpPr>
          <p:nvPr>
            <p:ph idx="1"/>
          </p:nvPr>
        </p:nvSpPr>
        <p:spPr>
          <a:xfrm>
            <a:off x="457200" y="3121152"/>
            <a:ext cx="8229600" cy="3218689"/>
          </a:xfrm>
          <a:solidFill>
            <a:srgbClr val="CCFF99"/>
          </a:solidFill>
        </p:spPr>
        <p:txBody>
          <a:bodyPr vert="horz" lIns="91440" tIns="45720" rIns="91440" bIns="45720" rtlCol="0" anchor="ctr">
            <a:normAutofit fontScale="90000" lnSpcReduction="20000"/>
          </a:bodyPr>
          <a:lstStyle/>
          <a:p>
            <a:pPr algn="ctr">
              <a:spcBef>
                <a:spcPct val="0"/>
              </a:spcBef>
              <a:buNone/>
            </a:pPr>
            <a:endParaRPr lang="fr-FR" sz="4400" b="1" dirty="0" smtClean="0">
              <a:latin typeface="+mj-lt"/>
              <a:ea typeface="+mj-ea"/>
              <a:cs typeface="+mj-cs"/>
            </a:endParaRPr>
          </a:p>
          <a:p>
            <a:pPr algn="ctr">
              <a:spcBef>
                <a:spcPct val="0"/>
              </a:spcBef>
              <a:buNone/>
            </a:pPr>
            <a:r>
              <a:rPr lang="fr-FR" sz="4400" b="1" dirty="0" smtClean="0">
                <a:latin typeface="+mj-lt"/>
                <a:ea typeface="+mj-ea"/>
                <a:cs typeface="+mj-cs"/>
              </a:rPr>
              <a:t>Textes </a:t>
            </a:r>
            <a:r>
              <a:rPr lang="fr-FR" sz="4400" b="1" dirty="0">
                <a:latin typeface="+mj-lt"/>
                <a:ea typeface="+mj-ea"/>
                <a:cs typeface="+mj-cs"/>
              </a:rPr>
              <a:t>de référence : </a:t>
            </a:r>
          </a:p>
          <a:p>
            <a:pPr lvl="1"/>
            <a:r>
              <a:rPr lang="fr-FR" dirty="0" smtClean="0"/>
              <a:t>Arrêté </a:t>
            </a:r>
            <a:r>
              <a:rPr lang="fr-FR" dirty="0"/>
              <a:t>du 12 juin 2015</a:t>
            </a:r>
          </a:p>
          <a:p>
            <a:pPr lvl="1"/>
            <a:r>
              <a:rPr lang="fr-FR" dirty="0"/>
              <a:t>Bulletin Officiel Numéro spécial (n°2) </a:t>
            </a:r>
          </a:p>
          <a:p>
            <a:pPr lvl="1"/>
            <a:r>
              <a:rPr lang="fr-FR" dirty="0"/>
              <a:t>   du 26 mars 2015</a:t>
            </a:r>
          </a:p>
          <a:p>
            <a:pPr lvl="1"/>
            <a:r>
              <a:rPr lang="fr-FR" dirty="0"/>
              <a:t>Bulletin Officiel Numéro spécial (n°11) </a:t>
            </a:r>
          </a:p>
          <a:p>
            <a:pPr lvl="1"/>
            <a:r>
              <a:rPr lang="fr-FR" dirty="0"/>
              <a:t>   du 26 novembre 2015</a:t>
            </a:r>
          </a:p>
          <a:p>
            <a:pPr lvl="1"/>
            <a:endParaRPr lang="fr-FR" dirty="0"/>
          </a:p>
          <a:p>
            <a:pPr lvl="1"/>
            <a:endParaRPr lang="fr-FR" dirty="0"/>
          </a:p>
        </p:txBody>
      </p:sp>
    </p:spTree>
    <p:extLst>
      <p:ext uri="{BB962C8B-B14F-4D97-AF65-F5344CB8AC3E}">
        <p14:creationId xmlns:p14="http://schemas.microsoft.com/office/powerpoint/2010/main" val="3586527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a:lstStyle/>
          <a:p>
            <a:r>
              <a:rPr lang="fr-FR" b="1" dirty="0" smtClean="0"/>
              <a:t>Vidéo : Pierre Kahn</a:t>
            </a:r>
            <a:endParaRPr lang="fr-FR" b="1" dirty="0"/>
          </a:p>
        </p:txBody>
      </p:sp>
      <p:pic>
        <p:nvPicPr>
          <p:cNvPr id="5" name="Image 4">
            <a:hlinkClick r:id="rId3"/>
          </p:cNvPr>
          <p:cNvPicPr>
            <a:picLocks noChangeAspect="1"/>
          </p:cNvPicPr>
          <p:nvPr/>
        </p:nvPicPr>
        <p:blipFill>
          <a:blip r:embed="rId4"/>
          <a:stretch>
            <a:fillRect/>
          </a:stretch>
        </p:blipFill>
        <p:spPr>
          <a:xfrm>
            <a:off x="0" y="1797338"/>
            <a:ext cx="9144000" cy="5060662"/>
          </a:xfrm>
          <a:prstGeom prst="rect">
            <a:avLst/>
          </a:prstGeom>
        </p:spPr>
      </p:pic>
      <p:sp>
        <p:nvSpPr>
          <p:cNvPr id="6" name="Rectangle 5"/>
          <p:cNvSpPr/>
          <p:nvPr/>
        </p:nvSpPr>
        <p:spPr>
          <a:xfrm>
            <a:off x="457200" y="1417638"/>
            <a:ext cx="8229600" cy="369332"/>
          </a:xfrm>
          <a:prstGeom prst="rect">
            <a:avLst/>
          </a:prstGeom>
        </p:spPr>
        <p:txBody>
          <a:bodyPr wrap="square">
            <a:spAutoFit/>
          </a:bodyPr>
          <a:lstStyle/>
          <a:p>
            <a:pPr algn="ctr"/>
            <a:r>
              <a:rPr lang="fr-FR" dirty="0">
                <a:hlinkClick r:id="rId3"/>
              </a:rPr>
              <a:t>http://eduscol.education.fr/cid92403/l-emc-principes-et-</a:t>
            </a:r>
            <a:r>
              <a:rPr lang="fr-FR" dirty="0" smtClean="0">
                <a:hlinkClick r:id="rId3"/>
              </a:rPr>
              <a:t>objectifs.html</a:t>
            </a:r>
            <a:r>
              <a:rPr lang="fr-FR" dirty="0" smtClean="0"/>
              <a:t> </a:t>
            </a:r>
            <a:endParaRPr lang="fr-FR" dirty="0"/>
          </a:p>
        </p:txBody>
      </p:sp>
    </p:spTree>
    <p:extLst>
      <p:ext uri="{BB962C8B-B14F-4D97-AF65-F5344CB8AC3E}">
        <p14:creationId xmlns:p14="http://schemas.microsoft.com/office/powerpoint/2010/main" val="30580744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a:normAutofit fontScale="90000"/>
          </a:bodyPr>
          <a:lstStyle/>
          <a:p>
            <a:r>
              <a:rPr lang="fr-FR" b="1" dirty="0" smtClean="0"/>
              <a:t>Quelques définitions éclairantes : </a:t>
            </a:r>
            <a:br>
              <a:rPr lang="fr-FR" b="1" dirty="0" smtClean="0"/>
            </a:br>
            <a:r>
              <a:rPr lang="fr-FR" b="1" dirty="0" smtClean="0"/>
              <a:t>Glossaire </a:t>
            </a:r>
            <a:r>
              <a:rPr lang="fr-FR" dirty="0" smtClean="0"/>
              <a:t>(</a:t>
            </a:r>
            <a:r>
              <a:rPr lang="fr-FR" dirty="0" err="1" smtClean="0"/>
              <a:t>édu</a:t>
            </a:r>
            <a:r>
              <a:rPr lang="fr-FR" b="1" dirty="0" err="1" smtClean="0"/>
              <a:t>scol</a:t>
            </a:r>
            <a:r>
              <a:rPr lang="fr-FR" dirty="0" smtClean="0"/>
              <a:t>)</a:t>
            </a:r>
            <a:endParaRPr lang="fr-FR" b="1" dirty="0"/>
          </a:p>
        </p:txBody>
      </p:sp>
      <p:sp>
        <p:nvSpPr>
          <p:cNvPr id="3" name="Espace réservé du contenu 2"/>
          <p:cNvSpPr>
            <a:spLocks noGrp="1"/>
          </p:cNvSpPr>
          <p:nvPr>
            <p:ph idx="1"/>
          </p:nvPr>
        </p:nvSpPr>
        <p:spPr>
          <a:xfrm>
            <a:off x="457200" y="1600200"/>
            <a:ext cx="8229600" cy="4983479"/>
          </a:xfrm>
        </p:spPr>
        <p:txBody>
          <a:bodyPr>
            <a:normAutofit fontScale="55000" lnSpcReduction="20000"/>
          </a:bodyPr>
          <a:lstStyle/>
          <a:p>
            <a:r>
              <a:rPr lang="fr-FR" sz="4500" dirty="0" smtClean="0"/>
              <a:t>Morale  / Éthique</a:t>
            </a:r>
          </a:p>
          <a:p>
            <a:r>
              <a:rPr lang="fr-FR" sz="4500" dirty="0" smtClean="0"/>
              <a:t>Civilité / Civisme </a:t>
            </a:r>
            <a:r>
              <a:rPr lang="fr-FR" sz="4500" dirty="0"/>
              <a:t>/ </a:t>
            </a:r>
            <a:r>
              <a:rPr lang="fr-FR" sz="4500" dirty="0" smtClean="0"/>
              <a:t>Citoyenneté</a:t>
            </a:r>
          </a:p>
          <a:p>
            <a:r>
              <a:rPr lang="fr-FR" sz="4500" dirty="0" smtClean="0"/>
              <a:t>Valeur</a:t>
            </a:r>
          </a:p>
          <a:p>
            <a:r>
              <a:rPr lang="fr-FR" sz="4500" dirty="0" smtClean="0"/>
              <a:t>Emotion</a:t>
            </a:r>
          </a:p>
          <a:p>
            <a:r>
              <a:rPr lang="fr-FR" sz="4500" dirty="0" smtClean="0"/>
              <a:t>Empathie</a:t>
            </a:r>
          </a:p>
          <a:p>
            <a:r>
              <a:rPr lang="fr-FR" sz="4500" dirty="0" smtClean="0"/>
              <a:t>Neutralité</a:t>
            </a:r>
          </a:p>
          <a:p>
            <a:r>
              <a:rPr lang="fr-FR" sz="4500" dirty="0" smtClean="0"/>
              <a:t>Respect</a:t>
            </a:r>
          </a:p>
          <a:p>
            <a:r>
              <a:rPr lang="fr-FR" sz="4500" dirty="0" smtClean="0"/>
              <a:t>Justice / Equité</a:t>
            </a:r>
          </a:p>
          <a:p>
            <a:r>
              <a:rPr lang="fr-FR" sz="4500" dirty="0" smtClean="0"/>
              <a:t>Egalité </a:t>
            </a:r>
          </a:p>
          <a:p>
            <a:r>
              <a:rPr lang="fr-FR" sz="4500" dirty="0" smtClean="0"/>
              <a:t>Laïcité</a:t>
            </a:r>
          </a:p>
          <a:p>
            <a:pPr marL="0" indent="0">
              <a:buNone/>
            </a:pPr>
            <a:endParaRPr lang="fr-FR" dirty="0" smtClean="0"/>
          </a:p>
          <a:p>
            <a:pPr marL="0" indent="0">
              <a:buNone/>
            </a:pPr>
            <a:r>
              <a:rPr lang="fr-FR" sz="2600" i="1" u="sng" dirty="0" smtClean="0"/>
              <a:t>Lien du glossaire </a:t>
            </a:r>
            <a:r>
              <a:rPr lang="fr-FR" sz="2600" i="1" dirty="0" smtClean="0"/>
              <a:t>:</a:t>
            </a:r>
          </a:p>
          <a:p>
            <a:pPr marL="0" indent="0">
              <a:buNone/>
            </a:pPr>
            <a:r>
              <a:rPr lang="fr-FR" sz="2600" i="1" dirty="0" smtClean="0">
                <a:hlinkClick r:id="rId3"/>
              </a:rPr>
              <a:t>http</a:t>
            </a:r>
            <a:r>
              <a:rPr lang="fr-FR" sz="2600" i="1" dirty="0">
                <a:hlinkClick r:id="rId3"/>
              </a:rPr>
              <a:t>://cache.media.eduscol.education.fr/file/EMC/02/5/Ress_emc_glossaire_464025.</a:t>
            </a:r>
            <a:r>
              <a:rPr lang="fr-FR" sz="2600" i="1" dirty="0" smtClean="0">
                <a:hlinkClick r:id="rId3"/>
              </a:rPr>
              <a:t>pdf</a:t>
            </a:r>
            <a:r>
              <a:rPr lang="fr-FR" sz="2600" i="1" dirty="0" smtClean="0"/>
              <a:t> </a:t>
            </a:r>
          </a:p>
        </p:txBody>
      </p:sp>
    </p:spTree>
    <p:extLst>
      <p:ext uri="{BB962C8B-B14F-4D97-AF65-F5344CB8AC3E}">
        <p14:creationId xmlns:p14="http://schemas.microsoft.com/office/powerpoint/2010/main" val="2427103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274638"/>
            <a:ext cx="8229600" cy="1143000"/>
          </a:xfrm>
          <a:solidFill>
            <a:srgbClr val="CCFF99"/>
          </a:solidFill>
        </p:spPr>
        <p:txBody>
          <a:bodyPr>
            <a:normAutofit/>
          </a:bodyPr>
          <a:lstStyle/>
          <a:p>
            <a:r>
              <a:rPr lang="fr-FR" b="1" dirty="0" smtClean="0"/>
              <a:t>Valeurs et notions</a:t>
            </a:r>
            <a:endParaRPr lang="fr-FR" b="1" dirty="0"/>
          </a:p>
        </p:txBody>
      </p:sp>
      <p:sp>
        <p:nvSpPr>
          <p:cNvPr id="2" name="Espace réservé du contenu 1"/>
          <p:cNvSpPr>
            <a:spLocks noGrp="1"/>
          </p:cNvSpPr>
          <p:nvPr>
            <p:ph idx="1"/>
          </p:nvPr>
        </p:nvSpPr>
        <p:spPr>
          <a:xfrm>
            <a:off x="457200" y="2620821"/>
            <a:ext cx="8229600" cy="1370938"/>
          </a:xfrm>
        </p:spPr>
        <p:txBody>
          <a:bodyPr>
            <a:normAutofit fontScale="92500"/>
          </a:bodyPr>
          <a:lstStyle/>
          <a:p>
            <a:pPr marL="0" indent="0">
              <a:buNone/>
            </a:pPr>
            <a:r>
              <a:rPr lang="fr-FR" dirty="0">
                <a:hlinkClick r:id="rId3"/>
              </a:rPr>
              <a:t>https://www.reseau-canope.fr/les-valeurs-de-la-republique/les-valeurs-et-notions.html#</a:t>
            </a:r>
            <a:r>
              <a:rPr lang="fr-FR" dirty="0" smtClean="0">
                <a:hlinkClick r:id="rId3"/>
              </a:rPr>
              <a:t>bandeauPtf</a:t>
            </a:r>
            <a:r>
              <a:rPr lang="fr-FR" dirty="0" smtClean="0"/>
              <a:t> </a:t>
            </a:r>
            <a:endParaRPr lang="fr-FR" dirty="0"/>
          </a:p>
        </p:txBody>
      </p:sp>
      <p:sp>
        <p:nvSpPr>
          <p:cNvPr id="3" name="ZoneTexte 2"/>
          <p:cNvSpPr txBox="1"/>
          <p:nvPr/>
        </p:nvSpPr>
        <p:spPr>
          <a:xfrm>
            <a:off x="457201" y="1739950"/>
            <a:ext cx="8229600" cy="646331"/>
          </a:xfrm>
          <a:prstGeom prst="rect">
            <a:avLst/>
          </a:prstGeom>
          <a:noFill/>
        </p:spPr>
        <p:txBody>
          <a:bodyPr wrap="square" rtlCol="0">
            <a:spAutoFit/>
          </a:bodyPr>
          <a:lstStyle/>
          <a:p>
            <a:r>
              <a:rPr lang="fr-FR" dirty="0" smtClean="0"/>
              <a:t>Vous trouverez les vidéos présentées lors de l’animation, sur le site CANOPÉ en cliquant sur le lien suivant : </a:t>
            </a:r>
            <a:endParaRPr lang="fr-FR" dirty="0"/>
          </a:p>
        </p:txBody>
      </p:sp>
    </p:spTree>
    <p:extLst>
      <p:ext uri="{BB962C8B-B14F-4D97-AF65-F5344CB8AC3E}">
        <p14:creationId xmlns:p14="http://schemas.microsoft.com/office/powerpoint/2010/main" val="26201694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a:normAutofit/>
          </a:bodyPr>
          <a:lstStyle/>
          <a:p>
            <a:r>
              <a:rPr lang="fr-FR" b="1" dirty="0" smtClean="0"/>
              <a:t>Laïcité : Un jour </a:t>
            </a:r>
            <a:endParaRPr lang="fr-FR" b="1" dirty="0"/>
          </a:p>
        </p:txBody>
      </p:sp>
      <p:pic>
        <p:nvPicPr>
          <p:cNvPr id="6" name="Image 5">
            <a:hlinkClick r:id="rId3"/>
          </p:cNvPr>
          <p:cNvPicPr>
            <a:picLocks noChangeAspect="1"/>
          </p:cNvPicPr>
          <p:nvPr/>
        </p:nvPicPr>
        <p:blipFill>
          <a:blip r:embed="rId4"/>
          <a:stretch>
            <a:fillRect/>
          </a:stretch>
        </p:blipFill>
        <p:spPr>
          <a:xfrm>
            <a:off x="0" y="1583675"/>
            <a:ext cx="9144000" cy="5274325"/>
          </a:xfrm>
          <a:prstGeom prst="rect">
            <a:avLst/>
          </a:prstGeom>
        </p:spPr>
      </p:pic>
      <p:sp>
        <p:nvSpPr>
          <p:cNvPr id="7" name="Rectangle 6"/>
          <p:cNvSpPr/>
          <p:nvPr/>
        </p:nvSpPr>
        <p:spPr>
          <a:xfrm>
            <a:off x="457200" y="1417638"/>
            <a:ext cx="8229600" cy="338554"/>
          </a:xfrm>
          <a:prstGeom prst="rect">
            <a:avLst/>
          </a:prstGeom>
        </p:spPr>
        <p:txBody>
          <a:bodyPr wrap="square">
            <a:spAutoFit/>
          </a:bodyPr>
          <a:lstStyle/>
          <a:p>
            <a:pPr algn="ctr"/>
            <a:r>
              <a:rPr lang="fr-FR" sz="1600" dirty="0">
                <a:hlinkClick r:id="rId3"/>
              </a:rPr>
              <a:t>http://education.francetv.fr/matiere/actualite/ce2/video/c-est-quoi-la-laicite-1-jour-1-</a:t>
            </a:r>
            <a:r>
              <a:rPr lang="fr-FR" sz="1600" dirty="0" smtClean="0">
                <a:hlinkClick r:id="rId3"/>
              </a:rPr>
              <a:t>question</a:t>
            </a:r>
            <a:r>
              <a:rPr lang="fr-FR" sz="1600" dirty="0" smtClean="0"/>
              <a:t> </a:t>
            </a:r>
            <a:endParaRPr lang="fr-FR" sz="1600" dirty="0"/>
          </a:p>
        </p:txBody>
      </p:sp>
    </p:spTree>
    <p:extLst>
      <p:ext uri="{BB962C8B-B14F-4D97-AF65-F5344CB8AC3E}">
        <p14:creationId xmlns:p14="http://schemas.microsoft.com/office/powerpoint/2010/main" val="2113639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228998"/>
          </a:xfrm>
          <a:solidFill>
            <a:schemeClr val="accent4">
              <a:lumMod val="40000"/>
              <a:lumOff val="60000"/>
            </a:schemeClr>
          </a:solidFill>
        </p:spPr>
        <p:txBody>
          <a:bodyPr>
            <a:normAutofit fontScale="90000"/>
          </a:bodyPr>
          <a:lstStyle/>
          <a:p>
            <a:r>
              <a:rPr lang="fr-FR" b="1" dirty="0" smtClean="0"/>
              <a:t>L’histoire de l’école maternelle: des repères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Pour mieux cerner ses enjeux éducatifs, sociaux, culturels et professionnels. </a:t>
            </a:r>
          </a:p>
          <a:p>
            <a:endParaRPr lang="fr-FR" dirty="0" smtClean="0"/>
          </a:p>
          <a:p>
            <a:r>
              <a:rPr lang="fr-FR" dirty="0" smtClean="0"/>
              <a:t> Pour mieux comprendre les ruptures et les continuités, la cohérence et les contradictions qui jalonnent sa construction. </a:t>
            </a:r>
          </a:p>
          <a:p>
            <a:endParaRPr lang="fr-FR" dirty="0"/>
          </a:p>
        </p:txBody>
      </p:sp>
    </p:spTree>
    <p:extLst>
      <p:ext uri="{BB962C8B-B14F-4D97-AF65-F5344CB8AC3E}">
        <p14:creationId xmlns:p14="http://schemas.microsoft.com/office/powerpoint/2010/main" val="16570635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a:normAutofit/>
          </a:bodyPr>
          <a:lstStyle/>
          <a:p>
            <a:r>
              <a:rPr lang="fr-FR" b="1" dirty="0" smtClean="0"/>
              <a:t>Principes généraux</a:t>
            </a:r>
            <a:endParaRPr lang="fr-FR" b="1" dirty="0"/>
          </a:p>
        </p:txBody>
      </p:sp>
      <p:sp>
        <p:nvSpPr>
          <p:cNvPr id="3" name="Espace réservé du contenu 2"/>
          <p:cNvSpPr>
            <a:spLocks noGrp="1"/>
          </p:cNvSpPr>
          <p:nvPr>
            <p:ph idx="1"/>
          </p:nvPr>
        </p:nvSpPr>
        <p:spPr/>
        <p:txBody>
          <a:bodyPr>
            <a:normAutofit fontScale="77500" lnSpcReduction="20000"/>
          </a:bodyPr>
          <a:lstStyle/>
          <a:p>
            <a:pPr marL="514350" indent="-514350">
              <a:buFont typeface="+mj-lt"/>
              <a:buAutoNum type="arabicPeriod"/>
            </a:pPr>
            <a:r>
              <a:rPr lang="fr-FR" b="1" dirty="0" smtClean="0"/>
              <a:t>L’éducation </a:t>
            </a:r>
            <a:r>
              <a:rPr lang="fr-FR" b="1" dirty="0"/>
              <a:t>morale n’est pas du seul fait ni de la seule </a:t>
            </a:r>
            <a:r>
              <a:rPr lang="fr-FR" b="1" dirty="0" smtClean="0"/>
              <a:t>responsabilité </a:t>
            </a:r>
            <a:r>
              <a:rPr lang="fr-FR" b="1" dirty="0"/>
              <a:t>de </a:t>
            </a:r>
            <a:r>
              <a:rPr lang="fr-FR" b="1" dirty="0" smtClean="0"/>
              <a:t>l’école </a:t>
            </a:r>
            <a:r>
              <a:rPr lang="fr-FR" dirty="0" smtClean="0"/>
              <a:t>[</a:t>
            </a:r>
            <a:r>
              <a:rPr lang="is-IS" dirty="0" smtClean="0"/>
              <a:t>…] </a:t>
            </a:r>
            <a:endParaRPr lang="fr-FR" b="1" dirty="0" smtClean="0"/>
          </a:p>
          <a:p>
            <a:pPr marL="514350" indent="-514350">
              <a:buFont typeface="+mj-lt"/>
              <a:buAutoNum type="arabicPeriod"/>
            </a:pPr>
            <a:r>
              <a:rPr lang="fr-FR" dirty="0" smtClean="0"/>
              <a:t>Cet </a:t>
            </a:r>
            <a:r>
              <a:rPr lang="fr-FR" dirty="0"/>
              <a:t>enseignement a pour objet de </a:t>
            </a:r>
            <a:r>
              <a:rPr lang="fr-FR" b="1" dirty="0"/>
              <a:t>transmettre</a:t>
            </a:r>
            <a:r>
              <a:rPr lang="fr-FR" dirty="0"/>
              <a:t> et de </a:t>
            </a:r>
            <a:r>
              <a:rPr lang="fr-FR" b="1" dirty="0"/>
              <a:t>faire partager</a:t>
            </a:r>
            <a:r>
              <a:rPr lang="fr-FR" dirty="0"/>
              <a:t> les </a:t>
            </a:r>
            <a:r>
              <a:rPr lang="fr-FR" b="1" dirty="0"/>
              <a:t>valeurs de </a:t>
            </a:r>
            <a:r>
              <a:rPr lang="fr-FR" b="1" dirty="0" smtClean="0"/>
              <a:t>la République </a:t>
            </a:r>
            <a:r>
              <a:rPr lang="fr-FR" dirty="0" smtClean="0"/>
              <a:t>acceptées </a:t>
            </a:r>
            <a:r>
              <a:rPr lang="fr-FR" dirty="0"/>
              <a:t>par tous, quelles que soient les convictions, les croyances </a:t>
            </a:r>
            <a:r>
              <a:rPr lang="fr-FR" dirty="0" smtClean="0"/>
              <a:t>ou les </a:t>
            </a:r>
            <a:r>
              <a:rPr lang="fr-FR" dirty="0"/>
              <a:t>choix de vie </a:t>
            </a:r>
            <a:r>
              <a:rPr lang="fr-FR" dirty="0" smtClean="0"/>
              <a:t>personnels [</a:t>
            </a:r>
            <a:r>
              <a:rPr lang="is-IS" dirty="0" smtClean="0"/>
              <a:t>…] </a:t>
            </a:r>
            <a:endParaRPr lang="fr-FR" dirty="0" smtClean="0"/>
          </a:p>
          <a:p>
            <a:pPr marL="514350" indent="-514350">
              <a:buFont typeface="+mj-lt"/>
              <a:buAutoNum type="arabicPeriod"/>
            </a:pPr>
            <a:r>
              <a:rPr lang="fr-FR" dirty="0" smtClean="0"/>
              <a:t>Les </a:t>
            </a:r>
            <a:r>
              <a:rPr lang="fr-FR" b="1" dirty="0"/>
              <a:t>connaissances</a:t>
            </a:r>
            <a:r>
              <a:rPr lang="fr-FR" dirty="0"/>
              <a:t> et </a:t>
            </a:r>
            <a:r>
              <a:rPr lang="fr-FR" b="1" dirty="0" smtClean="0"/>
              <a:t>compétences</a:t>
            </a:r>
            <a:r>
              <a:rPr lang="fr-FR" dirty="0" smtClean="0"/>
              <a:t> à </a:t>
            </a:r>
            <a:r>
              <a:rPr lang="fr-FR" dirty="0"/>
              <a:t>faire </a:t>
            </a:r>
            <a:r>
              <a:rPr lang="fr-FR" dirty="0" smtClean="0"/>
              <a:t>acquérir [</a:t>
            </a:r>
            <a:r>
              <a:rPr lang="is-IS" dirty="0" smtClean="0"/>
              <a:t>…] </a:t>
            </a:r>
            <a:r>
              <a:rPr lang="fr-FR" dirty="0" smtClean="0"/>
              <a:t>s’intègrent </a:t>
            </a:r>
            <a:r>
              <a:rPr lang="fr-FR" dirty="0"/>
              <a:t>dans une </a:t>
            </a:r>
            <a:r>
              <a:rPr lang="fr-FR" b="1" dirty="0"/>
              <a:t>culture</a:t>
            </a:r>
            <a:r>
              <a:rPr lang="fr-FR" dirty="0"/>
              <a:t> qui leur donne sens et </a:t>
            </a:r>
            <a:r>
              <a:rPr lang="fr-FR" dirty="0" smtClean="0"/>
              <a:t>cohérence et développe </a:t>
            </a:r>
            <a:r>
              <a:rPr lang="fr-FR" dirty="0"/>
              <a:t>les dispositions </a:t>
            </a:r>
            <a:r>
              <a:rPr lang="fr-FR" dirty="0" smtClean="0"/>
              <a:t>à </a:t>
            </a:r>
            <a:r>
              <a:rPr lang="fr-FR" dirty="0"/>
              <a:t>agir de </a:t>
            </a:r>
            <a:r>
              <a:rPr lang="fr-FR" dirty="0" smtClean="0"/>
              <a:t>façon </a:t>
            </a:r>
            <a:r>
              <a:rPr lang="fr-FR" dirty="0"/>
              <a:t>morale et </a:t>
            </a:r>
            <a:r>
              <a:rPr lang="fr-FR" dirty="0" smtClean="0"/>
              <a:t>civique. [</a:t>
            </a:r>
            <a:r>
              <a:rPr lang="is-IS" dirty="0" smtClean="0"/>
              <a:t>…] </a:t>
            </a:r>
            <a:endParaRPr lang="fr-FR" dirty="0" smtClean="0"/>
          </a:p>
          <a:p>
            <a:pPr marL="514350" indent="-514350">
              <a:buFont typeface="+mj-lt"/>
              <a:buAutoNum type="arabicPeriod"/>
            </a:pPr>
            <a:r>
              <a:rPr lang="fr-FR" dirty="0" smtClean="0"/>
              <a:t>L’E.M.C. a </a:t>
            </a:r>
            <a:r>
              <a:rPr lang="fr-FR" dirty="0"/>
              <a:t>pour but de favoriser le </a:t>
            </a:r>
            <a:r>
              <a:rPr lang="fr-FR" dirty="0" smtClean="0"/>
              <a:t>développement d’une </a:t>
            </a:r>
            <a:r>
              <a:rPr lang="fr-FR" b="1" dirty="0" smtClean="0"/>
              <a:t>aptitude à </a:t>
            </a:r>
            <a:r>
              <a:rPr lang="fr-FR" b="1" dirty="0"/>
              <a:t>vivre ensemble </a:t>
            </a:r>
            <a:r>
              <a:rPr lang="fr-FR" dirty="0"/>
              <a:t>dans une </a:t>
            </a:r>
            <a:r>
              <a:rPr lang="fr-FR" dirty="0" smtClean="0"/>
              <a:t>République </a:t>
            </a:r>
            <a:r>
              <a:rPr lang="fr-FR" dirty="0"/>
              <a:t>indivisible, </a:t>
            </a:r>
            <a:r>
              <a:rPr lang="fr-FR" dirty="0" smtClean="0"/>
              <a:t>laïque</a:t>
            </a:r>
            <a:r>
              <a:rPr lang="fr-FR" dirty="0"/>
              <a:t>, </a:t>
            </a:r>
            <a:r>
              <a:rPr lang="fr-FR" dirty="0" smtClean="0"/>
              <a:t>démocratique et sociale. [</a:t>
            </a:r>
            <a:r>
              <a:rPr lang="is-IS" dirty="0" smtClean="0"/>
              <a:t>…] </a:t>
            </a:r>
            <a:endParaRPr lang="fr-FR" dirty="0" smtClean="0"/>
          </a:p>
        </p:txBody>
      </p:sp>
    </p:spTree>
    <p:extLst>
      <p:ext uri="{BB962C8B-B14F-4D97-AF65-F5344CB8AC3E}">
        <p14:creationId xmlns:p14="http://schemas.microsoft.com/office/powerpoint/2010/main" val="2735873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vert="horz" lIns="91440" tIns="45720" rIns="91440" bIns="45720" rtlCol="0" anchor="ctr">
            <a:normAutofit/>
          </a:bodyPr>
          <a:lstStyle/>
          <a:p>
            <a:r>
              <a:rPr lang="fr-FR" b="1" dirty="0" smtClean="0"/>
              <a:t>Principes généraux</a:t>
            </a:r>
            <a:endParaRPr lang="fr-FR" b="1" dirty="0"/>
          </a:p>
        </p:txBody>
      </p:sp>
      <p:sp>
        <p:nvSpPr>
          <p:cNvPr id="3" name="Espace réservé du contenu 2"/>
          <p:cNvSpPr>
            <a:spLocks noGrp="1"/>
          </p:cNvSpPr>
          <p:nvPr>
            <p:ph idx="1"/>
          </p:nvPr>
        </p:nvSpPr>
        <p:spPr>
          <a:xfrm>
            <a:off x="457200" y="1600200"/>
            <a:ext cx="8229600" cy="4786183"/>
          </a:xfrm>
        </p:spPr>
        <p:txBody>
          <a:bodyPr>
            <a:normAutofit fontScale="85000" lnSpcReduction="20000"/>
          </a:bodyPr>
          <a:lstStyle/>
          <a:p>
            <a:pPr marL="514350" indent="-514350">
              <a:buFont typeface="+mj-lt"/>
              <a:buAutoNum type="arabicPeriod" startAt="5"/>
            </a:pPr>
            <a:r>
              <a:rPr lang="fr-FR" dirty="0"/>
              <a:t>L</a:t>
            </a:r>
            <a:r>
              <a:rPr lang="fr-FR" dirty="0" smtClean="0"/>
              <a:t>’E.M.C. privilégie </a:t>
            </a:r>
            <a:r>
              <a:rPr lang="fr-FR" b="1" dirty="0" smtClean="0"/>
              <a:t>la mise en activité des élèves</a:t>
            </a:r>
            <a:r>
              <a:rPr lang="fr-FR" dirty="0" smtClean="0"/>
              <a:t>. [</a:t>
            </a:r>
            <a:r>
              <a:rPr lang="is-IS" dirty="0" smtClean="0"/>
              <a:t>…]</a:t>
            </a:r>
            <a:endParaRPr lang="fr-FR" b="1" dirty="0" smtClean="0"/>
          </a:p>
          <a:p>
            <a:pPr marL="514350" indent="-514350">
              <a:buFont typeface="+mj-lt"/>
              <a:buAutoNum type="arabicPeriod" startAt="5"/>
            </a:pPr>
            <a:r>
              <a:rPr lang="fr-FR" dirty="0" smtClean="0"/>
              <a:t>L’E.M.C. doit </a:t>
            </a:r>
            <a:r>
              <a:rPr lang="fr-FR" dirty="0"/>
              <a:t>avoir un </a:t>
            </a:r>
            <a:r>
              <a:rPr lang="fr-FR" b="1" dirty="0"/>
              <a:t>horaire </a:t>
            </a:r>
            <a:r>
              <a:rPr lang="fr-FR" b="1" dirty="0" smtClean="0"/>
              <a:t>spécialement dédié </a:t>
            </a:r>
            <a:r>
              <a:rPr lang="fr-FR" dirty="0" smtClean="0"/>
              <a:t>[</a:t>
            </a:r>
            <a:r>
              <a:rPr lang="is-IS" dirty="0" smtClean="0"/>
              <a:t>…] </a:t>
            </a:r>
            <a:r>
              <a:rPr lang="fr-FR" b="1" dirty="0"/>
              <a:t>Tous les domaines disciplinaires </a:t>
            </a:r>
            <a:r>
              <a:rPr lang="fr-FR" dirty="0"/>
              <a:t>ainsi que la </a:t>
            </a:r>
            <a:r>
              <a:rPr lang="fr-FR" b="1" dirty="0" smtClean="0"/>
              <a:t>vie scolaire </a:t>
            </a:r>
            <a:r>
              <a:rPr lang="fr-FR" dirty="0"/>
              <a:t>contribuent </a:t>
            </a:r>
            <a:r>
              <a:rPr lang="fr-FR" dirty="0" smtClean="0"/>
              <a:t>à </a:t>
            </a:r>
            <a:r>
              <a:rPr lang="fr-FR" dirty="0"/>
              <a:t>cet </a:t>
            </a:r>
            <a:r>
              <a:rPr lang="fr-FR" dirty="0" smtClean="0"/>
              <a:t>enseignement.</a:t>
            </a:r>
          </a:p>
          <a:p>
            <a:pPr marL="514350" indent="-514350">
              <a:buFont typeface="+mj-lt"/>
              <a:buAutoNum type="arabicPeriod" startAt="5"/>
            </a:pPr>
            <a:r>
              <a:rPr lang="fr-FR" dirty="0" smtClean="0"/>
              <a:t>Les </a:t>
            </a:r>
            <a:r>
              <a:rPr lang="fr-FR" dirty="0"/>
              <a:t>connaissances et les </a:t>
            </a:r>
            <a:r>
              <a:rPr lang="fr-FR" dirty="0" smtClean="0"/>
              <a:t>compétences visées </a:t>
            </a:r>
            <a:r>
              <a:rPr lang="fr-FR" dirty="0"/>
              <a:t>par </a:t>
            </a:r>
            <a:r>
              <a:rPr lang="fr-FR" dirty="0" smtClean="0"/>
              <a:t>l’E.M.C. se </a:t>
            </a:r>
            <a:r>
              <a:rPr lang="fr-FR" dirty="0"/>
              <a:t>construisent progressivement en lien avec la </a:t>
            </a:r>
            <a:r>
              <a:rPr lang="fr-FR" b="1" dirty="0" smtClean="0"/>
              <a:t>maturité </a:t>
            </a:r>
            <a:r>
              <a:rPr lang="fr-FR" b="1" dirty="0"/>
              <a:t>de </a:t>
            </a:r>
            <a:r>
              <a:rPr lang="fr-FR" b="1" dirty="0" smtClean="0"/>
              <a:t>l’élève </a:t>
            </a:r>
            <a:r>
              <a:rPr lang="fr-FR" dirty="0"/>
              <a:t>et </a:t>
            </a:r>
            <a:r>
              <a:rPr lang="fr-FR" dirty="0" smtClean="0"/>
              <a:t>son </a:t>
            </a:r>
            <a:r>
              <a:rPr lang="fr-FR" b="1" dirty="0" smtClean="0"/>
              <a:t>développement </a:t>
            </a:r>
            <a:r>
              <a:rPr lang="fr-FR" b="1" dirty="0"/>
              <a:t>psychologique et </a:t>
            </a:r>
            <a:r>
              <a:rPr lang="fr-FR" b="1" dirty="0" smtClean="0"/>
              <a:t>social</a:t>
            </a:r>
            <a:r>
              <a:rPr lang="fr-FR" dirty="0" smtClean="0"/>
              <a:t>. [</a:t>
            </a:r>
            <a:r>
              <a:rPr lang="is-IS" dirty="0" smtClean="0"/>
              <a:t>…] </a:t>
            </a:r>
            <a:endParaRPr lang="fr-FR" dirty="0" smtClean="0"/>
          </a:p>
          <a:p>
            <a:pPr marL="514350" indent="-514350">
              <a:buFont typeface="+mj-lt"/>
              <a:buAutoNum type="arabicPeriod" startAt="5"/>
            </a:pPr>
            <a:r>
              <a:rPr lang="fr-FR" dirty="0" smtClean="0"/>
              <a:t>Le caractère spécifique </a:t>
            </a:r>
            <a:r>
              <a:rPr lang="fr-FR" dirty="0"/>
              <a:t>de </a:t>
            </a:r>
            <a:r>
              <a:rPr lang="fr-FR" dirty="0" smtClean="0"/>
              <a:t>l’E.M.C. suppose </a:t>
            </a:r>
            <a:r>
              <a:rPr lang="fr-FR" dirty="0"/>
              <a:t>la </a:t>
            </a:r>
            <a:r>
              <a:rPr lang="fr-FR" b="1" dirty="0" smtClean="0"/>
              <a:t>valorisation du </a:t>
            </a:r>
            <a:r>
              <a:rPr lang="fr-FR" b="1" dirty="0"/>
              <a:t>travail en groupe </a:t>
            </a:r>
            <a:r>
              <a:rPr lang="fr-FR" dirty="0" smtClean="0"/>
              <a:t>[</a:t>
            </a:r>
            <a:r>
              <a:rPr lang="is-IS" dirty="0" smtClean="0"/>
              <a:t>…] </a:t>
            </a:r>
            <a:r>
              <a:rPr lang="fr-FR" dirty="0" smtClean="0"/>
              <a:t>; cet enseignement </a:t>
            </a:r>
            <a:r>
              <a:rPr lang="fr-FR" dirty="0"/>
              <a:t>fait </a:t>
            </a:r>
            <a:r>
              <a:rPr lang="fr-FR" dirty="0" smtClean="0"/>
              <a:t>l’objet d’une </a:t>
            </a:r>
            <a:r>
              <a:rPr lang="fr-FR" b="1" dirty="0" smtClean="0"/>
              <a:t>évaluation </a:t>
            </a:r>
            <a:r>
              <a:rPr lang="fr-FR" dirty="0" smtClean="0"/>
              <a:t>qui </a:t>
            </a:r>
            <a:r>
              <a:rPr lang="fr-FR" dirty="0"/>
              <a:t>porte sur des </a:t>
            </a:r>
            <a:r>
              <a:rPr lang="fr-FR" b="1" dirty="0"/>
              <a:t>connaissances</a:t>
            </a:r>
            <a:r>
              <a:rPr lang="fr-FR" dirty="0"/>
              <a:t> et </a:t>
            </a:r>
            <a:r>
              <a:rPr lang="fr-FR" dirty="0" smtClean="0"/>
              <a:t>des </a:t>
            </a:r>
            <a:r>
              <a:rPr lang="fr-FR" b="1" dirty="0" smtClean="0"/>
              <a:t>compétences</a:t>
            </a:r>
            <a:r>
              <a:rPr lang="fr-FR" dirty="0" smtClean="0"/>
              <a:t> [</a:t>
            </a:r>
            <a:r>
              <a:rPr lang="is-IS" dirty="0" smtClean="0"/>
              <a:t>…] </a:t>
            </a:r>
            <a:r>
              <a:rPr lang="fr-FR" b="1" dirty="0" smtClean="0"/>
              <a:t>et </a:t>
            </a:r>
            <a:r>
              <a:rPr lang="fr-FR" b="1" dirty="0"/>
              <a:t>non </a:t>
            </a:r>
            <a:r>
              <a:rPr lang="fr-FR" b="1" dirty="0" smtClean="0"/>
              <a:t>sur le </a:t>
            </a:r>
            <a:r>
              <a:rPr lang="fr-FR" b="1" dirty="0"/>
              <a:t>comportement de </a:t>
            </a:r>
            <a:r>
              <a:rPr lang="fr-FR" b="1" dirty="0" smtClean="0"/>
              <a:t>l’élève</a:t>
            </a:r>
            <a:r>
              <a:rPr lang="fr-FR" dirty="0" smtClean="0"/>
              <a:t>. [</a:t>
            </a:r>
            <a:r>
              <a:rPr lang="is-IS" dirty="0" smtClean="0"/>
              <a:t>…] </a:t>
            </a:r>
            <a:endParaRPr lang="fr-FR" dirty="0" smtClean="0"/>
          </a:p>
        </p:txBody>
      </p:sp>
    </p:spTree>
    <p:extLst>
      <p:ext uri="{BB962C8B-B14F-4D97-AF65-F5344CB8AC3E}">
        <p14:creationId xmlns:p14="http://schemas.microsoft.com/office/powerpoint/2010/main" val="2666047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93336"/>
          </a:xfrm>
          <a:solidFill>
            <a:srgbClr val="CCFF99"/>
          </a:solidFill>
        </p:spPr>
        <p:txBody>
          <a:bodyPr/>
          <a:lstStyle/>
          <a:p>
            <a:r>
              <a:rPr lang="fr-FR" sz="2800" b="1" dirty="0"/>
              <a:t>TROIS CONDITIONS POUR LA RÉUSSITE DE </a:t>
            </a:r>
            <a:r>
              <a:rPr lang="fr-FR" sz="2800" b="1" dirty="0" smtClean="0"/>
              <a:t>TOUS</a:t>
            </a:r>
          </a:p>
          <a:p>
            <a:endParaRPr lang="fr-FR" sz="1800" b="1" dirty="0"/>
          </a:p>
          <a:p>
            <a:pPr marL="971550" lvl="1" indent="-514350">
              <a:buFont typeface="+mj-lt"/>
              <a:buAutoNum type="arabicPeriod"/>
            </a:pPr>
            <a:r>
              <a:rPr lang="fr-FR" b="1" u="sng" dirty="0" smtClean="0">
                <a:hlinkClick r:id="rId3" action="ppaction://hlinkfile"/>
              </a:rPr>
              <a:t>Une </a:t>
            </a:r>
            <a:r>
              <a:rPr lang="fr-FR" b="1" u="sng" dirty="0">
                <a:hlinkClick r:id="rId3" action="ppaction://hlinkfile"/>
              </a:rPr>
              <a:t>école qui s’adapte aux jeunes enfants</a:t>
            </a:r>
            <a:r>
              <a:rPr lang="fr-FR" b="1" dirty="0"/>
              <a:t> </a:t>
            </a:r>
            <a:endParaRPr lang="fr-FR" b="1" dirty="0" smtClean="0"/>
          </a:p>
          <a:p>
            <a:pPr marL="971550" lvl="1" indent="-514350">
              <a:buFont typeface="+mj-lt"/>
              <a:buAutoNum type="arabicPeriod"/>
            </a:pPr>
            <a:endParaRPr lang="fr-FR" b="1" dirty="0"/>
          </a:p>
          <a:p>
            <a:pPr marL="971550" lvl="1" indent="-514350">
              <a:buFont typeface="+mj-lt"/>
              <a:buAutoNum type="arabicPeriod"/>
            </a:pPr>
            <a:r>
              <a:rPr lang="fr-FR" b="1" u="sng" dirty="0" smtClean="0">
                <a:hlinkClick r:id="rId4" action="ppaction://hlinkfile"/>
              </a:rPr>
              <a:t>Une </a:t>
            </a:r>
            <a:r>
              <a:rPr lang="fr-FR" b="1" u="sng" dirty="0">
                <a:hlinkClick r:id="rId4" action="ppaction://hlinkfile"/>
              </a:rPr>
              <a:t>école qui organise des modalités spécifiques </a:t>
            </a:r>
            <a:r>
              <a:rPr lang="fr-FR" b="1" u="sng" dirty="0" smtClean="0">
                <a:hlinkClick r:id="rId4" action="ppaction://hlinkfile"/>
              </a:rPr>
              <a:t>d’apprentissage</a:t>
            </a:r>
            <a:endParaRPr lang="fr-FR" b="1" u="sng" dirty="0" smtClean="0"/>
          </a:p>
          <a:p>
            <a:pPr marL="971550" lvl="1" indent="-514350">
              <a:buFont typeface="+mj-lt"/>
              <a:buAutoNum type="arabicPeriod"/>
            </a:pPr>
            <a:endParaRPr lang="fr-FR" b="1" dirty="0"/>
          </a:p>
          <a:p>
            <a:pPr marL="971550" lvl="1" indent="-514350">
              <a:buFont typeface="+mj-lt"/>
              <a:buAutoNum type="arabicPeriod"/>
            </a:pPr>
            <a:r>
              <a:rPr lang="fr-FR" b="1" u="sng" dirty="0" smtClean="0">
                <a:hlinkClick r:id="rId5" action="ppaction://hlinkfile"/>
              </a:rPr>
              <a:t>Une </a:t>
            </a:r>
            <a:r>
              <a:rPr lang="fr-FR" b="1" u="sng" dirty="0">
                <a:hlinkClick r:id="rId5" action="ppaction://hlinkfile"/>
              </a:rPr>
              <a:t>école où les enfants vont apprendre ensemble et vivre ensemble</a:t>
            </a:r>
            <a:endParaRPr lang="fr-FR" b="1" dirty="0"/>
          </a:p>
          <a:p>
            <a:pPr marL="0" indent="0">
              <a:buNone/>
            </a:pPr>
            <a:endParaRPr lang="fr-FR" b="1" dirty="0"/>
          </a:p>
        </p:txBody>
      </p:sp>
      <p:sp>
        <p:nvSpPr>
          <p:cNvPr id="4" name="Titre 1"/>
          <p:cNvSpPr>
            <a:spLocks noGrp="1"/>
          </p:cNvSpPr>
          <p:nvPr>
            <p:ph type="title"/>
          </p:nvPr>
        </p:nvSpPr>
        <p:spPr>
          <a:solidFill>
            <a:srgbClr val="CCFF99"/>
          </a:solidFill>
        </p:spPr>
        <p:txBody>
          <a:bodyPr vert="horz" lIns="91440" tIns="45720" rIns="91440" bIns="45720" rtlCol="0" anchor="ctr">
            <a:normAutofit/>
          </a:bodyPr>
          <a:lstStyle/>
          <a:p>
            <a:r>
              <a:rPr lang="fr-FR" b="1" dirty="0" smtClean="0"/>
              <a:t>Principes généraux cycle 1</a:t>
            </a:r>
            <a:endParaRPr lang="fr-FR" b="1" dirty="0"/>
          </a:p>
        </p:txBody>
      </p:sp>
    </p:spTree>
    <p:extLst>
      <p:ext uri="{BB962C8B-B14F-4D97-AF65-F5344CB8AC3E}">
        <p14:creationId xmlns:p14="http://schemas.microsoft.com/office/powerpoint/2010/main" val="3591745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499" y="1554096"/>
            <a:ext cx="8818737" cy="4751089"/>
          </a:xfrm>
          <a:solidFill>
            <a:srgbClr val="CCFF99"/>
          </a:solidFill>
        </p:spPr>
        <p:txBody>
          <a:bodyPr>
            <a:normAutofit fontScale="92500"/>
          </a:bodyPr>
          <a:lstStyle/>
          <a:p>
            <a:r>
              <a:rPr lang="fr-FR" sz="3500" dirty="0" smtClean="0"/>
              <a:t>Une </a:t>
            </a:r>
            <a:r>
              <a:rPr lang="fr-FR" sz="3500" dirty="0"/>
              <a:t>école qui accueille </a:t>
            </a:r>
            <a:r>
              <a:rPr lang="fr-FR" sz="3500" b="1" dirty="0"/>
              <a:t>les enfants et leurs </a:t>
            </a:r>
            <a:r>
              <a:rPr lang="fr-FR" sz="3500" b="1" dirty="0" smtClean="0"/>
              <a:t>parents.</a:t>
            </a:r>
          </a:p>
          <a:p>
            <a:endParaRPr lang="fr-FR" sz="1500" dirty="0" smtClean="0"/>
          </a:p>
          <a:p>
            <a:r>
              <a:rPr lang="fr-FR" sz="3500" dirty="0"/>
              <a:t>Une école qui </a:t>
            </a:r>
            <a:r>
              <a:rPr lang="fr-FR" sz="3500" b="1" dirty="0"/>
              <a:t>accompagne les transitions </a:t>
            </a:r>
            <a:r>
              <a:rPr lang="fr-FR" sz="3500" dirty="0"/>
              <a:t>vécues par les </a:t>
            </a:r>
            <a:r>
              <a:rPr lang="fr-FR" sz="3500" dirty="0" smtClean="0"/>
              <a:t>enfants.</a:t>
            </a:r>
          </a:p>
          <a:p>
            <a:pPr marL="0" indent="0">
              <a:buNone/>
            </a:pPr>
            <a:endParaRPr lang="fr-FR" sz="1500" dirty="0" smtClean="0"/>
          </a:p>
          <a:p>
            <a:r>
              <a:rPr lang="fr-FR" sz="3500" dirty="0"/>
              <a:t>Une école qui </a:t>
            </a:r>
            <a:r>
              <a:rPr lang="fr-FR" sz="3500" b="1" dirty="0"/>
              <a:t>tient compte du développement </a:t>
            </a:r>
            <a:r>
              <a:rPr lang="fr-FR" sz="3500" dirty="0"/>
              <a:t>de </a:t>
            </a:r>
            <a:r>
              <a:rPr lang="fr-FR" sz="3500" dirty="0" smtClean="0"/>
              <a:t>l’enfant. </a:t>
            </a:r>
          </a:p>
          <a:p>
            <a:endParaRPr lang="fr-FR" sz="1500" dirty="0" smtClean="0"/>
          </a:p>
          <a:p>
            <a:r>
              <a:rPr lang="fr-FR" sz="3500" dirty="0"/>
              <a:t>Une école qui pratique une </a:t>
            </a:r>
            <a:r>
              <a:rPr lang="fr-FR" sz="3500" b="1" dirty="0"/>
              <a:t>évaluation </a:t>
            </a:r>
            <a:r>
              <a:rPr lang="fr-FR" sz="3500" b="1" dirty="0" smtClean="0"/>
              <a:t>positive</a:t>
            </a:r>
            <a:r>
              <a:rPr lang="fr-FR" sz="3500" dirty="0" smtClean="0"/>
              <a:t>.</a:t>
            </a:r>
            <a:endParaRPr lang="fr-FR" sz="2200" dirty="0" smtClean="0"/>
          </a:p>
          <a:p>
            <a:pPr lvl="3"/>
            <a:endParaRPr lang="fr-FR" b="1" dirty="0"/>
          </a:p>
        </p:txBody>
      </p:sp>
      <p:sp>
        <p:nvSpPr>
          <p:cNvPr id="4" name="Titre 1"/>
          <p:cNvSpPr>
            <a:spLocks noGrp="1"/>
          </p:cNvSpPr>
          <p:nvPr>
            <p:ph type="title"/>
          </p:nvPr>
        </p:nvSpPr>
        <p:spPr>
          <a:xfrm>
            <a:off x="457200" y="274638"/>
            <a:ext cx="8229600" cy="737744"/>
          </a:xfrm>
          <a:solidFill>
            <a:srgbClr val="CCFF99"/>
          </a:solidFill>
        </p:spPr>
        <p:txBody>
          <a:bodyPr vert="horz" lIns="91440" tIns="45720" rIns="91440" bIns="45720" rtlCol="0" anchor="ctr">
            <a:noAutofit/>
          </a:bodyPr>
          <a:lstStyle/>
          <a:p>
            <a:pPr lvl="1" algn="ctr" defTabSz="457200" rtl="0">
              <a:spcBef>
                <a:spcPct val="0"/>
              </a:spcBef>
            </a:pPr>
            <a:r>
              <a:rPr lang="fr-FR" sz="2800" b="1" u="sng" dirty="0" smtClean="0">
                <a:hlinkClick r:id="rId3" action="ppaction://hlinkfile"/>
              </a:rPr>
              <a:t>1. Une école qui s’adapte aux jeunes enfants</a:t>
            </a:r>
            <a:r>
              <a:rPr lang="fr-FR" sz="2800" b="1" dirty="0" smtClean="0"/>
              <a:t> </a:t>
            </a:r>
            <a:endParaRPr lang="fr-FR" sz="2800" b="1" dirty="0"/>
          </a:p>
        </p:txBody>
      </p:sp>
    </p:spTree>
    <p:extLst>
      <p:ext uri="{BB962C8B-B14F-4D97-AF65-F5344CB8AC3E}">
        <p14:creationId xmlns:p14="http://schemas.microsoft.com/office/powerpoint/2010/main" val="40479054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960800"/>
            <a:ext cx="8229600" cy="5589223"/>
          </a:xfrm>
          <a:prstGeom prst="rect">
            <a:avLst/>
          </a:prstGeom>
        </p:spPr>
        <p:txBody>
          <a:bodyPr wrap="square">
            <a:spAutoFit/>
          </a:bodyPr>
          <a:lstStyle/>
          <a:p>
            <a:pPr marL="0" indent="0" algn="ctr">
              <a:buNone/>
            </a:pPr>
            <a:r>
              <a:rPr lang="fr-FR" sz="2000" b="1" dirty="0" smtClean="0"/>
              <a:t>Gestes professionnels</a:t>
            </a:r>
            <a:endParaRPr lang="fr-FR" sz="1200" b="1" dirty="0" smtClean="0"/>
          </a:p>
          <a:p>
            <a:pPr marL="0" indent="0">
              <a:buNone/>
            </a:pPr>
            <a:r>
              <a:rPr lang="fr-FR" sz="1600" u="sng" dirty="0" smtClean="0"/>
              <a:t>L’équipe pédagogique</a:t>
            </a:r>
          </a:p>
          <a:p>
            <a:pPr marL="285750" indent="-285750">
              <a:buFont typeface="Arial"/>
              <a:buChar char="•"/>
            </a:pPr>
            <a:r>
              <a:rPr lang="fr-FR" sz="1600" dirty="0" smtClean="0"/>
              <a:t>aménage </a:t>
            </a:r>
            <a:r>
              <a:rPr lang="fr-FR" sz="1600" dirty="0"/>
              <a:t>l'école (les salles de classe, les salles spécialisées, les espaces extérieurs…) afin d’offrir aux enfants un univers qui stimule leur </a:t>
            </a:r>
            <a:r>
              <a:rPr lang="fr-FR" sz="1600" dirty="0" smtClean="0"/>
              <a:t>curiosité</a:t>
            </a:r>
            <a:endParaRPr lang="fr-FR" sz="1600" dirty="0"/>
          </a:p>
          <a:p>
            <a:pPr marL="285750" indent="-285750">
              <a:buFont typeface="Arial"/>
              <a:buChar char="•"/>
            </a:pPr>
            <a:r>
              <a:rPr lang="fr-FR" sz="1600" dirty="0" smtClean="0"/>
              <a:t>répond </a:t>
            </a:r>
            <a:r>
              <a:rPr lang="fr-FR" sz="1600" dirty="0"/>
              <a:t>à leurs besoins notamment de jeu, de mouvement, de repos et de </a:t>
            </a:r>
            <a:r>
              <a:rPr lang="fr-FR" sz="1600" dirty="0" smtClean="0"/>
              <a:t>découvertes</a:t>
            </a:r>
          </a:p>
          <a:p>
            <a:pPr marL="285750" indent="-285750">
              <a:buFont typeface="Arial"/>
              <a:buChar char="•"/>
            </a:pPr>
            <a:r>
              <a:rPr lang="fr-FR" sz="1600" dirty="0" smtClean="0"/>
              <a:t>multiplie </a:t>
            </a:r>
            <a:r>
              <a:rPr lang="fr-FR" sz="1600" dirty="0"/>
              <a:t>les occasions d'expériences sensorielles, motrices, relationnelles, cognitives en sécurité. </a:t>
            </a:r>
            <a:endParaRPr lang="fr-FR" sz="1600" dirty="0" smtClean="0"/>
          </a:p>
          <a:p>
            <a:pPr marL="285750" indent="-285750">
              <a:buFont typeface="Arial"/>
              <a:buChar char="•"/>
            </a:pPr>
            <a:r>
              <a:rPr lang="fr-FR" sz="1600" dirty="0" smtClean="0"/>
              <a:t>donne des </a:t>
            </a:r>
            <a:r>
              <a:rPr lang="fr-FR" sz="1600" dirty="0"/>
              <a:t>repères sécurisants aux jeunes enfants</a:t>
            </a:r>
            <a:r>
              <a:rPr lang="fr-FR" sz="1600" dirty="0" smtClean="0"/>
              <a:t>.</a:t>
            </a:r>
          </a:p>
          <a:p>
            <a:pPr marL="285750" indent="-285750">
              <a:buFont typeface="Arial"/>
              <a:buChar char="•"/>
            </a:pPr>
            <a:endParaRPr lang="fr-FR" sz="1600" dirty="0"/>
          </a:p>
          <a:p>
            <a:pPr marL="0" indent="0">
              <a:buNone/>
            </a:pPr>
            <a:r>
              <a:rPr lang="fr-FR" sz="1600" b="1" dirty="0"/>
              <a:t>L’évaluation</a:t>
            </a:r>
            <a:r>
              <a:rPr lang="fr-FR" sz="1600" dirty="0"/>
              <a:t> constitue un outil de régulation dans l’activité professionnelle des </a:t>
            </a:r>
            <a:r>
              <a:rPr lang="fr-FR" sz="1600" dirty="0" smtClean="0"/>
              <a:t>enseignants.</a:t>
            </a:r>
          </a:p>
          <a:p>
            <a:pPr marL="0" indent="0">
              <a:buNone/>
            </a:pPr>
            <a:r>
              <a:rPr lang="fr-FR" sz="1800" b="1" dirty="0" smtClean="0">
                <a:solidFill>
                  <a:srgbClr val="FF0000"/>
                </a:solidFill>
              </a:rPr>
              <a:t>Elle repose </a:t>
            </a:r>
            <a:r>
              <a:rPr lang="fr-FR" sz="1800" b="1" dirty="0">
                <a:solidFill>
                  <a:srgbClr val="FF0000"/>
                </a:solidFill>
              </a:rPr>
              <a:t>sur une observation attentive et une interprétation de ce que chaque enfant dit ou fait. </a:t>
            </a:r>
            <a:endParaRPr lang="fr-FR" sz="1800" b="1" dirty="0" smtClean="0">
              <a:solidFill>
                <a:srgbClr val="FF0000"/>
              </a:solidFill>
            </a:endParaRPr>
          </a:p>
          <a:p>
            <a:pPr marL="0" indent="0">
              <a:buNone/>
            </a:pPr>
            <a:endParaRPr lang="fr-FR" sz="1600" dirty="0"/>
          </a:p>
          <a:p>
            <a:pPr marL="0" indent="0">
              <a:buNone/>
            </a:pPr>
            <a:r>
              <a:rPr lang="fr-FR" sz="1600" u="sng" dirty="0" smtClean="0"/>
              <a:t>L’enseignant</a:t>
            </a:r>
            <a:r>
              <a:rPr lang="fr-FR" sz="1600" dirty="0" smtClean="0"/>
              <a:t> :</a:t>
            </a:r>
          </a:p>
          <a:p>
            <a:pPr marL="285750" indent="-285750">
              <a:buFont typeface="Arial"/>
              <a:buChar char="•"/>
            </a:pPr>
            <a:r>
              <a:rPr lang="fr-FR" sz="1600" dirty="0" smtClean="0"/>
              <a:t>permet </a:t>
            </a:r>
            <a:r>
              <a:rPr lang="fr-FR" sz="1600" dirty="0"/>
              <a:t>à chacun d’identifier ses réussites, d’en garder des traces, de percevoir leur </a:t>
            </a:r>
            <a:r>
              <a:rPr lang="fr-FR" sz="1600" dirty="0" smtClean="0"/>
              <a:t>évolution</a:t>
            </a:r>
          </a:p>
          <a:p>
            <a:pPr marL="285750" indent="-285750">
              <a:buFont typeface="Arial"/>
              <a:buChar char="•"/>
            </a:pPr>
            <a:r>
              <a:rPr lang="fr-FR" sz="1600" dirty="0" smtClean="0"/>
              <a:t>est </a:t>
            </a:r>
            <a:r>
              <a:rPr lang="fr-FR" sz="1600" dirty="0"/>
              <a:t>attentif à ce que l’enfant peut faire seul, avec son soutien ou avec celui des autres enfants </a:t>
            </a:r>
            <a:endParaRPr lang="fr-FR" sz="1600" dirty="0" smtClean="0"/>
          </a:p>
          <a:p>
            <a:pPr marL="285750" indent="-285750">
              <a:buFont typeface="Arial"/>
              <a:buChar char="•"/>
            </a:pPr>
            <a:r>
              <a:rPr lang="fr-FR" sz="1600" dirty="0" smtClean="0"/>
              <a:t>tient </a:t>
            </a:r>
            <a:r>
              <a:rPr lang="fr-FR" sz="1600" dirty="0"/>
              <a:t>compte des différences d’âge et de maturité </a:t>
            </a:r>
            <a:endParaRPr lang="fr-FR" sz="1600" dirty="0" smtClean="0"/>
          </a:p>
          <a:p>
            <a:pPr marL="285750" indent="-285750">
              <a:buFont typeface="Arial"/>
              <a:buChar char="•"/>
            </a:pPr>
            <a:r>
              <a:rPr lang="fr-FR" sz="1600" dirty="0"/>
              <a:t>r</a:t>
            </a:r>
            <a:r>
              <a:rPr lang="fr-FR" sz="1600" dirty="0" smtClean="0"/>
              <a:t>end explicites </a:t>
            </a:r>
            <a:r>
              <a:rPr lang="fr-FR" sz="1600" dirty="0"/>
              <a:t>pour les parents les démarches, les attendus et les modalités d'évaluation propres à l'école maternelle. </a:t>
            </a:r>
          </a:p>
        </p:txBody>
      </p:sp>
      <p:sp>
        <p:nvSpPr>
          <p:cNvPr id="5" name="Titre 1"/>
          <p:cNvSpPr>
            <a:spLocks noGrp="1"/>
          </p:cNvSpPr>
          <p:nvPr>
            <p:ph type="title"/>
          </p:nvPr>
        </p:nvSpPr>
        <p:spPr>
          <a:xfrm>
            <a:off x="457200" y="274638"/>
            <a:ext cx="8229600" cy="515730"/>
          </a:xfrm>
          <a:solidFill>
            <a:srgbClr val="CCFF99"/>
          </a:solidFill>
        </p:spPr>
        <p:txBody>
          <a:bodyPr vert="horz" lIns="91440" tIns="45720" rIns="91440" bIns="45720" rtlCol="0" anchor="ctr">
            <a:normAutofit/>
          </a:bodyPr>
          <a:lstStyle/>
          <a:p>
            <a:pPr lvl="1" algn="ctr" defTabSz="457200" rtl="0">
              <a:spcBef>
                <a:spcPct val="0"/>
              </a:spcBef>
            </a:pPr>
            <a:r>
              <a:rPr lang="fr-FR" sz="2400" b="1" u="sng" dirty="0" smtClean="0">
                <a:hlinkClick r:id="rId3" action="ppaction://hlinkfile"/>
              </a:rPr>
              <a:t>1. Une école qui s’adapte aux jeunes enfants</a:t>
            </a:r>
            <a:r>
              <a:rPr lang="fr-FR" sz="2400" b="1" dirty="0" smtClean="0"/>
              <a:t> </a:t>
            </a:r>
            <a:endParaRPr lang="fr-FR" sz="2400" b="1" dirty="0"/>
          </a:p>
        </p:txBody>
      </p:sp>
    </p:spTree>
    <p:extLst>
      <p:ext uri="{BB962C8B-B14F-4D97-AF65-F5344CB8AC3E}">
        <p14:creationId xmlns:p14="http://schemas.microsoft.com/office/powerpoint/2010/main" val="3250414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4" end="4"/>
                                            </p:txEl>
                                          </p:spTgt>
                                        </p:tgtEl>
                                        <p:attrNameLst>
                                          <p:attrName>style.visibility</p:attrName>
                                        </p:attrNameLst>
                                      </p:cBhvr>
                                      <p:to>
                                        <p:strVal val="visible"/>
                                      </p:to>
                                    </p:set>
                                    <p:animEffect transition="in" filter="fade">
                                      <p:cBhvr>
                                        <p:cTn id="54" dur="1000"/>
                                        <p:tgtEl>
                                          <p:spTgt spid="4">
                                            <p:txEl>
                                              <p:pRg st="4" end="4"/>
                                            </p:txEl>
                                          </p:spTgt>
                                        </p:tgtEl>
                                      </p:cBhvr>
                                    </p:animEffect>
                                    <p:anim calcmode="lin" valueType="num">
                                      <p:cBhvr>
                                        <p:cTn id="5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fade">
                                      <p:cBhvr>
                                        <p:cTn id="61" dur="1000"/>
                                        <p:tgtEl>
                                          <p:spTgt spid="4">
                                            <p:txEl>
                                              <p:pRg st="5" end="5"/>
                                            </p:txEl>
                                          </p:spTgt>
                                        </p:tgtEl>
                                      </p:cBhvr>
                                    </p:animEffect>
                                    <p:anim calcmode="lin" valueType="num">
                                      <p:cBhvr>
                                        <p:cTn id="6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 calcmode="lin" valueType="num">
                                      <p:cBhvr additive="base">
                                        <p:cTn id="6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iterate type="wd">
                                    <p:tmPct val="10000"/>
                                  </p:iterate>
                                  <p:childTnLst>
                                    <p:set>
                                      <p:cBhvr>
                                        <p:cTn id="73" dur="1" fill="hold">
                                          <p:stCondLst>
                                            <p:cond delay="0"/>
                                          </p:stCondLst>
                                        </p:cTn>
                                        <p:tgtEl>
                                          <p:spTgt spid="4">
                                            <p:txEl>
                                              <p:pRg st="8" end="8"/>
                                            </p:txEl>
                                          </p:spTgt>
                                        </p:tgtEl>
                                        <p:attrNameLst>
                                          <p:attrName>style.visibility</p:attrName>
                                        </p:attrNameLst>
                                      </p:cBhvr>
                                      <p:to>
                                        <p:strVal val="visible"/>
                                      </p:to>
                                    </p:set>
                                    <p:anim calcmode="lin" valueType="num">
                                      <p:cBhvr additive="base">
                                        <p:cTn id="7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10" end="10"/>
                                            </p:txEl>
                                          </p:spTgt>
                                        </p:tgtEl>
                                        <p:attrNameLst>
                                          <p:attrName>style.visibility</p:attrName>
                                        </p:attrNameLst>
                                      </p:cBhvr>
                                      <p:to>
                                        <p:strVal val="visible"/>
                                      </p:to>
                                    </p:set>
                                    <p:animEffect transition="in" filter="fade">
                                      <p:cBhvr>
                                        <p:cTn id="80" dur="1000"/>
                                        <p:tgtEl>
                                          <p:spTgt spid="4">
                                            <p:txEl>
                                              <p:pRg st="10" end="10"/>
                                            </p:txEl>
                                          </p:spTgt>
                                        </p:tgtEl>
                                      </p:cBhvr>
                                    </p:animEffect>
                                    <p:anim calcmode="lin" valueType="num">
                                      <p:cBhvr>
                                        <p:cTn id="81"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4">
                                            <p:txEl>
                                              <p:pRg st="11" end="11"/>
                                            </p:txEl>
                                          </p:spTgt>
                                        </p:tgtEl>
                                        <p:attrNameLst>
                                          <p:attrName>style.visibility</p:attrName>
                                        </p:attrNameLst>
                                      </p:cBhvr>
                                      <p:to>
                                        <p:strVal val="visible"/>
                                      </p:to>
                                    </p:set>
                                    <p:animEffect transition="in" filter="fade">
                                      <p:cBhvr>
                                        <p:cTn id="87" dur="1000"/>
                                        <p:tgtEl>
                                          <p:spTgt spid="4">
                                            <p:txEl>
                                              <p:pRg st="11" end="11"/>
                                            </p:txEl>
                                          </p:spTgt>
                                        </p:tgtEl>
                                      </p:cBhvr>
                                    </p:animEffect>
                                    <p:anim calcmode="lin" valueType="num">
                                      <p:cBhvr>
                                        <p:cTn id="8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4">
                                            <p:txEl>
                                              <p:pRg st="12" end="12"/>
                                            </p:txEl>
                                          </p:spTgt>
                                        </p:tgtEl>
                                        <p:attrNameLst>
                                          <p:attrName>style.visibility</p:attrName>
                                        </p:attrNameLst>
                                      </p:cBhvr>
                                      <p:to>
                                        <p:strVal val="visible"/>
                                      </p:to>
                                    </p:set>
                                    <p:animEffect transition="in" filter="fade">
                                      <p:cBhvr>
                                        <p:cTn id="94" dur="1000"/>
                                        <p:tgtEl>
                                          <p:spTgt spid="4">
                                            <p:txEl>
                                              <p:pRg st="12" end="12"/>
                                            </p:txEl>
                                          </p:spTgt>
                                        </p:tgtEl>
                                      </p:cBhvr>
                                    </p:animEffect>
                                    <p:anim calcmode="lin" valueType="num">
                                      <p:cBhvr>
                                        <p:cTn id="95"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4">
                                            <p:txEl>
                                              <p:pRg st="13" end="13"/>
                                            </p:txEl>
                                          </p:spTgt>
                                        </p:tgtEl>
                                        <p:attrNameLst>
                                          <p:attrName>style.visibility</p:attrName>
                                        </p:attrNameLst>
                                      </p:cBhvr>
                                      <p:to>
                                        <p:strVal val="visible"/>
                                      </p:to>
                                    </p:set>
                                    <p:animEffect transition="in" filter="fade">
                                      <p:cBhvr>
                                        <p:cTn id="101" dur="1000"/>
                                        <p:tgtEl>
                                          <p:spTgt spid="4">
                                            <p:txEl>
                                              <p:pRg st="13" end="13"/>
                                            </p:txEl>
                                          </p:spTgt>
                                        </p:tgtEl>
                                      </p:cBhvr>
                                    </p:animEffect>
                                    <p:anim calcmode="lin" valueType="num">
                                      <p:cBhvr>
                                        <p:cTn id="102"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03"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4">
                                            <p:txEl>
                                              <p:pRg st="14" end="14"/>
                                            </p:txEl>
                                          </p:spTgt>
                                        </p:tgtEl>
                                        <p:attrNameLst>
                                          <p:attrName>style.visibility</p:attrName>
                                        </p:attrNameLst>
                                      </p:cBhvr>
                                      <p:to>
                                        <p:strVal val="visible"/>
                                      </p:to>
                                    </p:set>
                                    <p:animEffect transition="in" filter="fade">
                                      <p:cBhvr>
                                        <p:cTn id="108" dur="1000"/>
                                        <p:tgtEl>
                                          <p:spTgt spid="4">
                                            <p:txEl>
                                              <p:pRg st="14" end="14"/>
                                            </p:txEl>
                                          </p:spTgt>
                                        </p:tgtEl>
                                      </p:cBhvr>
                                    </p:animEffect>
                                    <p:anim calcmode="lin" valueType="num">
                                      <p:cBhvr>
                                        <p:cTn id="109"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110"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499" y="1554096"/>
            <a:ext cx="8818737" cy="4751089"/>
          </a:xfrm>
          <a:solidFill>
            <a:srgbClr val="CCFF99"/>
          </a:solidFill>
        </p:spPr>
        <p:txBody>
          <a:bodyPr>
            <a:normAutofit fontScale="92500"/>
          </a:bodyPr>
          <a:lstStyle/>
          <a:p>
            <a:r>
              <a:rPr lang="fr-FR" sz="3600" dirty="0"/>
              <a:t>Apprendre en </a:t>
            </a:r>
            <a:r>
              <a:rPr lang="fr-FR" sz="3600" b="1" dirty="0" smtClean="0"/>
              <a:t>jouant</a:t>
            </a:r>
            <a:r>
              <a:rPr lang="fr-FR" sz="3500" b="1" dirty="0" smtClean="0"/>
              <a:t>.</a:t>
            </a:r>
          </a:p>
          <a:p>
            <a:endParaRPr lang="fr-FR" sz="3500" dirty="0" smtClean="0"/>
          </a:p>
          <a:p>
            <a:r>
              <a:rPr lang="fr-FR" sz="3600" dirty="0"/>
              <a:t>Apprendre en </a:t>
            </a:r>
            <a:r>
              <a:rPr lang="fr-FR" sz="3600" b="1" dirty="0"/>
              <a:t>réfléchissant</a:t>
            </a:r>
            <a:r>
              <a:rPr lang="fr-FR" sz="3600" dirty="0"/>
              <a:t> et en </a:t>
            </a:r>
            <a:r>
              <a:rPr lang="fr-FR" sz="3600" b="1" dirty="0"/>
              <a:t>résolvant</a:t>
            </a:r>
            <a:r>
              <a:rPr lang="fr-FR" sz="3600" dirty="0"/>
              <a:t> des </a:t>
            </a:r>
            <a:r>
              <a:rPr lang="fr-FR" sz="3600" dirty="0" smtClean="0"/>
              <a:t>problèmes</a:t>
            </a:r>
            <a:r>
              <a:rPr lang="fr-FR" sz="3500" dirty="0" smtClean="0"/>
              <a:t>.</a:t>
            </a:r>
          </a:p>
          <a:p>
            <a:pPr marL="0" indent="0">
              <a:buNone/>
            </a:pPr>
            <a:endParaRPr lang="fr-FR" sz="3500" dirty="0" smtClean="0"/>
          </a:p>
          <a:p>
            <a:r>
              <a:rPr lang="fr-FR" sz="3600" dirty="0"/>
              <a:t>Apprendre en </a:t>
            </a:r>
            <a:r>
              <a:rPr lang="fr-FR" sz="3600" b="1" dirty="0" smtClean="0"/>
              <a:t>s’exerçant</a:t>
            </a:r>
            <a:r>
              <a:rPr lang="fr-FR" sz="3500" b="1" dirty="0" smtClean="0"/>
              <a:t>.</a:t>
            </a:r>
            <a:r>
              <a:rPr lang="fr-FR" sz="3500" dirty="0" smtClean="0"/>
              <a:t> </a:t>
            </a:r>
          </a:p>
          <a:p>
            <a:endParaRPr lang="fr-FR" sz="3500" dirty="0" smtClean="0"/>
          </a:p>
          <a:p>
            <a:r>
              <a:rPr lang="fr-FR" sz="3500" dirty="0"/>
              <a:t>Apprendre en </a:t>
            </a:r>
            <a:r>
              <a:rPr lang="fr-FR" sz="3500" b="1" dirty="0"/>
              <a:t>se remémorant </a:t>
            </a:r>
            <a:r>
              <a:rPr lang="fr-FR" sz="3500" dirty="0"/>
              <a:t>et en </a:t>
            </a:r>
            <a:r>
              <a:rPr lang="fr-FR" sz="3500" b="1" dirty="0" smtClean="0"/>
              <a:t>mémorisant</a:t>
            </a:r>
            <a:r>
              <a:rPr lang="fr-FR" dirty="0" smtClean="0"/>
              <a:t>.</a:t>
            </a:r>
          </a:p>
          <a:p>
            <a:pPr lvl="3"/>
            <a:endParaRPr lang="fr-FR" b="1" dirty="0"/>
          </a:p>
        </p:txBody>
      </p:sp>
      <p:sp>
        <p:nvSpPr>
          <p:cNvPr id="4" name="Titre 1"/>
          <p:cNvSpPr>
            <a:spLocks noGrp="1"/>
          </p:cNvSpPr>
          <p:nvPr>
            <p:ph type="title"/>
          </p:nvPr>
        </p:nvSpPr>
        <p:spPr>
          <a:xfrm>
            <a:off x="457200" y="274638"/>
            <a:ext cx="8229600" cy="968638"/>
          </a:xfrm>
          <a:solidFill>
            <a:srgbClr val="CCFF99"/>
          </a:solidFill>
        </p:spPr>
        <p:txBody>
          <a:bodyPr vert="horz" lIns="91440" tIns="45720" rIns="91440" bIns="45720" rtlCol="0" anchor="ctr">
            <a:noAutofit/>
          </a:bodyPr>
          <a:lstStyle/>
          <a:p>
            <a:pPr lvl="1" algn="ctr" defTabSz="457200" rtl="0">
              <a:spcBef>
                <a:spcPct val="0"/>
              </a:spcBef>
            </a:pPr>
            <a:r>
              <a:rPr lang="fr-FR" sz="2800" b="1" u="sng" dirty="0">
                <a:hlinkClick r:id="rId3" action="ppaction://hlinkfile"/>
              </a:rPr>
              <a:t>2. Une école qui organise des modalités spécifiques </a:t>
            </a:r>
            <a:r>
              <a:rPr lang="fr-FR" sz="2800" b="1" u="sng" dirty="0" smtClean="0">
                <a:hlinkClick r:id="rId3" action="ppaction://hlinkfile"/>
              </a:rPr>
              <a:t>d’apprentissage</a:t>
            </a:r>
            <a:endParaRPr lang="fr-FR" sz="2800" b="1" dirty="0"/>
          </a:p>
        </p:txBody>
      </p:sp>
    </p:spTree>
    <p:extLst>
      <p:ext uri="{BB962C8B-B14F-4D97-AF65-F5344CB8AC3E}">
        <p14:creationId xmlns:p14="http://schemas.microsoft.com/office/powerpoint/2010/main" val="3557920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1360425"/>
            <a:ext cx="8229600" cy="5299912"/>
          </a:xfrm>
          <a:prstGeom prst="rect">
            <a:avLst/>
          </a:prstGeom>
        </p:spPr>
        <p:txBody>
          <a:bodyPr wrap="square">
            <a:spAutoFit/>
          </a:bodyPr>
          <a:lstStyle/>
          <a:p>
            <a:pPr marL="0" indent="0" algn="ctr">
              <a:buNone/>
            </a:pPr>
            <a:r>
              <a:rPr lang="fr-FR" sz="2000" b="1" dirty="0" smtClean="0"/>
              <a:t>Gestes professionnels</a:t>
            </a:r>
            <a:endParaRPr lang="fr-FR" sz="1200" b="1" dirty="0" smtClean="0"/>
          </a:p>
          <a:p>
            <a:pPr marL="0" indent="0">
              <a:buNone/>
            </a:pPr>
            <a:r>
              <a:rPr lang="fr-FR" sz="1600" b="1" dirty="0"/>
              <a:t>L</a:t>
            </a:r>
            <a:r>
              <a:rPr lang="fr-FR" sz="1600" b="1" dirty="0" smtClean="0"/>
              <a:t>es </a:t>
            </a:r>
            <a:r>
              <a:rPr lang="fr-FR" sz="1600" b="1" dirty="0"/>
              <a:t>enseignants </a:t>
            </a:r>
            <a:endParaRPr lang="fr-FR" sz="1600" b="1" dirty="0" smtClean="0"/>
          </a:p>
          <a:p>
            <a:r>
              <a:rPr lang="fr-FR" sz="1600" b="1" dirty="0" smtClean="0"/>
              <a:t>travaillent </a:t>
            </a:r>
            <a:r>
              <a:rPr lang="fr-FR" sz="1600" b="1" dirty="0"/>
              <a:t>en équipe afin de définir une progressivité des enseignements sur le </a:t>
            </a:r>
            <a:r>
              <a:rPr lang="fr-FR" sz="1600" b="1" dirty="0" smtClean="0"/>
              <a:t>cycle </a:t>
            </a:r>
          </a:p>
          <a:p>
            <a:r>
              <a:rPr lang="fr-FR" sz="1600" b="1" dirty="0" smtClean="0"/>
              <a:t>construisent </a:t>
            </a:r>
            <a:r>
              <a:rPr lang="fr-FR" sz="1600" b="1" dirty="0"/>
              <a:t>des ressources et des outils communs afin de faire vivre aux enfants cette </a:t>
            </a:r>
            <a:r>
              <a:rPr lang="fr-FR" sz="1600" b="1" dirty="0" smtClean="0"/>
              <a:t>progressivité</a:t>
            </a:r>
          </a:p>
          <a:p>
            <a:r>
              <a:rPr lang="fr-FR" sz="1600" b="1" dirty="0" smtClean="0"/>
              <a:t>constituent </a:t>
            </a:r>
            <a:r>
              <a:rPr lang="fr-FR" sz="1600" b="1" dirty="0"/>
              <a:t>un répertoire commun de pratiques, d’objets et de matériels</a:t>
            </a:r>
            <a:r>
              <a:rPr lang="fr-FR" sz="1600" dirty="0"/>
              <a:t> (matériels didactiques, jouets, livres, jeux) pour </a:t>
            </a:r>
            <a:r>
              <a:rPr lang="fr-FR" sz="1600" b="1" dirty="0"/>
              <a:t>proposer au fil du cycle un choix de situations et d’univers culturels à la fois variés et cohérents.</a:t>
            </a:r>
            <a:r>
              <a:rPr lang="fr-FR" sz="1600" dirty="0"/>
              <a:t> </a:t>
            </a:r>
            <a:endParaRPr lang="fr-FR" sz="1600" dirty="0" smtClean="0"/>
          </a:p>
          <a:p>
            <a:r>
              <a:rPr lang="fr-FR" sz="1600" b="1" dirty="0" smtClean="0"/>
              <a:t>donnent </a:t>
            </a:r>
            <a:r>
              <a:rPr lang="fr-FR" sz="1600" b="1" dirty="0"/>
              <a:t>une place importante à l’observation et à l’imitation des autres enfants et des </a:t>
            </a:r>
            <a:r>
              <a:rPr lang="fr-FR" sz="1600" b="1" dirty="0" smtClean="0"/>
              <a:t>adultes</a:t>
            </a:r>
          </a:p>
          <a:p>
            <a:r>
              <a:rPr lang="fr-FR" sz="1600" b="1" dirty="0" smtClean="0"/>
              <a:t>favorisent </a:t>
            </a:r>
            <a:r>
              <a:rPr lang="fr-FR" sz="1600" b="1" dirty="0"/>
              <a:t>les interactions entre enfants et </a:t>
            </a:r>
            <a:r>
              <a:rPr lang="fr-FR" sz="1600" b="1" dirty="0" smtClean="0"/>
              <a:t>créent </a:t>
            </a:r>
            <a:r>
              <a:rPr lang="fr-FR" sz="1600" b="1" dirty="0"/>
              <a:t>les conditions d’une attention partagée, la prise en compte du point de vue de l’autre en visant l’insertion dans une communauté d’apprentissage. </a:t>
            </a:r>
            <a:endParaRPr lang="fr-FR" sz="1600" dirty="0"/>
          </a:p>
          <a:p>
            <a:r>
              <a:rPr lang="fr-FR" sz="1600" b="1" dirty="0" smtClean="0"/>
              <a:t>développent </a:t>
            </a:r>
            <a:r>
              <a:rPr lang="fr-FR" sz="1600" b="1" dirty="0"/>
              <a:t>leur capacité à interagir à travers des projets, pour réaliser des productions adaptées à leurs possibilités.</a:t>
            </a:r>
            <a:r>
              <a:rPr lang="fr-FR" sz="1600" dirty="0"/>
              <a:t> </a:t>
            </a:r>
            <a:endParaRPr lang="fr-FR" sz="1600" dirty="0" smtClean="0"/>
          </a:p>
          <a:p>
            <a:endParaRPr lang="fr-FR" sz="1600" dirty="0"/>
          </a:p>
          <a:p>
            <a:pPr marL="0" indent="0" algn="ctr">
              <a:buNone/>
            </a:pPr>
            <a:r>
              <a:rPr lang="fr-FR" sz="2400" b="1" dirty="0">
                <a:solidFill>
                  <a:srgbClr val="FF0000"/>
                </a:solidFill>
              </a:rPr>
              <a:t>L</a:t>
            </a:r>
            <a:r>
              <a:rPr lang="fr-FR" sz="2400" b="1" dirty="0" smtClean="0">
                <a:solidFill>
                  <a:srgbClr val="FF0000"/>
                </a:solidFill>
              </a:rPr>
              <a:t>es </a:t>
            </a:r>
            <a:r>
              <a:rPr lang="fr-FR" sz="2400" b="1" dirty="0">
                <a:solidFill>
                  <a:srgbClr val="FF0000"/>
                </a:solidFill>
              </a:rPr>
              <a:t>situations inscrites dans un vécu commun sont préférables aux exercices formels proposés sous forme de </a:t>
            </a:r>
            <a:r>
              <a:rPr lang="fr-FR" sz="2400" b="1" dirty="0" smtClean="0">
                <a:solidFill>
                  <a:srgbClr val="FF0000"/>
                </a:solidFill>
              </a:rPr>
              <a:t>fiches</a:t>
            </a:r>
            <a:r>
              <a:rPr lang="fr-FR" sz="2400" dirty="0" smtClean="0">
                <a:solidFill>
                  <a:srgbClr val="FF0000"/>
                </a:solidFill>
              </a:rPr>
              <a:t>.</a:t>
            </a:r>
            <a:endParaRPr lang="fr-FR" sz="2400" dirty="0">
              <a:solidFill>
                <a:srgbClr val="FF0000"/>
              </a:solidFill>
            </a:endParaRPr>
          </a:p>
        </p:txBody>
      </p:sp>
      <p:sp>
        <p:nvSpPr>
          <p:cNvPr id="5" name="Titre 1"/>
          <p:cNvSpPr>
            <a:spLocks noGrp="1"/>
          </p:cNvSpPr>
          <p:nvPr>
            <p:ph type="title"/>
          </p:nvPr>
        </p:nvSpPr>
        <p:spPr>
          <a:xfrm>
            <a:off x="457200" y="274638"/>
            <a:ext cx="8229600" cy="515730"/>
          </a:xfrm>
          <a:solidFill>
            <a:srgbClr val="CCFF99"/>
          </a:solidFill>
        </p:spPr>
        <p:txBody>
          <a:bodyPr vert="horz" lIns="91440" tIns="45720" rIns="91440" bIns="45720" rtlCol="0" anchor="ctr">
            <a:normAutofit/>
          </a:bodyPr>
          <a:lstStyle/>
          <a:p>
            <a:pPr lvl="1" algn="ctr" defTabSz="457200" rtl="0">
              <a:spcBef>
                <a:spcPct val="0"/>
              </a:spcBef>
            </a:pPr>
            <a:r>
              <a:rPr lang="fr-FR" sz="2400" b="1" u="sng" dirty="0" smtClean="0">
                <a:hlinkClick r:id="rId3" action="ppaction://hlinkfile"/>
              </a:rPr>
              <a:t>1. Une école qui s’adapte aux jeunes enfants</a:t>
            </a:r>
            <a:r>
              <a:rPr lang="fr-FR" sz="2400" b="1" dirty="0" smtClean="0"/>
              <a:t> </a:t>
            </a:r>
            <a:endParaRPr lang="fr-FR" sz="2400" b="1" dirty="0"/>
          </a:p>
        </p:txBody>
      </p:sp>
      <p:sp>
        <p:nvSpPr>
          <p:cNvPr id="6" name="Titre 1"/>
          <p:cNvSpPr txBox="1">
            <a:spLocks/>
          </p:cNvSpPr>
          <p:nvPr/>
        </p:nvSpPr>
        <p:spPr>
          <a:xfrm>
            <a:off x="457200" y="274638"/>
            <a:ext cx="8229600" cy="968638"/>
          </a:xfrm>
          <a:prstGeom prst="rect">
            <a:avLst/>
          </a:prstGeom>
          <a:solidFill>
            <a:srgbClr val="CCFF99"/>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lgn="ctr" defTabSz="457200" rtl="0">
              <a:spcBef>
                <a:spcPct val="0"/>
              </a:spcBef>
            </a:pPr>
            <a:r>
              <a:rPr lang="fr-FR" sz="3200" b="1" u="sng" dirty="0" smtClean="0">
                <a:hlinkClick r:id="rId4" action="ppaction://hlinkfile"/>
              </a:rPr>
              <a:t>2. Une école qui organise des modalités spécifiques d’apprentissage</a:t>
            </a:r>
            <a:endParaRPr lang="fr-FR" sz="3200" b="1" dirty="0"/>
          </a:p>
        </p:txBody>
      </p:sp>
    </p:spTree>
    <p:extLst>
      <p:ext uri="{BB962C8B-B14F-4D97-AF65-F5344CB8AC3E}">
        <p14:creationId xmlns:p14="http://schemas.microsoft.com/office/powerpoint/2010/main" val="3785110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heel(1)">
                                      <p:cBhvr>
                                        <p:cTn id="25" dur="20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fade">
                                      <p:cBhvr>
                                        <p:cTn id="30" dur="1000"/>
                                        <p:tgtEl>
                                          <p:spTgt spid="4">
                                            <p:txEl>
                                              <p:pRg st="1" end="1"/>
                                            </p:txEl>
                                          </p:spTgt>
                                        </p:tgtEl>
                                      </p:cBhvr>
                                    </p:animEffect>
                                    <p:anim calcmode="lin" valueType="num">
                                      <p:cBhvr>
                                        <p:cTn id="3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 calcmode="lin" valueType="num">
                                      <p:cBhvr additive="base">
                                        <p:cTn id="4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1000"/>
                                        <p:tgtEl>
                                          <p:spTgt spid="4">
                                            <p:txEl>
                                              <p:pRg st="4" end="4"/>
                                            </p:txEl>
                                          </p:spTgt>
                                        </p:tgtEl>
                                      </p:cBhvr>
                                    </p:animEffect>
                                    <p:anim calcmode="lin" valueType="num">
                                      <p:cBhvr>
                                        <p:cTn id="5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additive="base">
                                        <p:cTn id="5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1000"/>
                                        <p:tgtEl>
                                          <p:spTgt spid="4">
                                            <p:txEl>
                                              <p:pRg st="6" end="6"/>
                                            </p:txEl>
                                          </p:spTgt>
                                        </p:tgtEl>
                                      </p:cBhvr>
                                    </p:animEffect>
                                    <p:anim calcmode="lin" valueType="num">
                                      <p:cBhvr>
                                        <p:cTn id="6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4">
                                            <p:txEl>
                                              <p:pRg st="7" end="7"/>
                                            </p:txEl>
                                          </p:spTgt>
                                        </p:tgtEl>
                                        <p:attrNameLst>
                                          <p:attrName>style.visibility</p:attrName>
                                        </p:attrNameLst>
                                      </p:cBhvr>
                                      <p:to>
                                        <p:strVal val="visible"/>
                                      </p:to>
                                    </p:set>
                                    <p:animEffect transition="in" filter="fade">
                                      <p:cBhvr>
                                        <p:cTn id="69" dur="1000"/>
                                        <p:tgtEl>
                                          <p:spTgt spid="4">
                                            <p:txEl>
                                              <p:pRg st="7" end="7"/>
                                            </p:txEl>
                                          </p:spTgt>
                                        </p:tgtEl>
                                      </p:cBhvr>
                                    </p:animEffect>
                                    <p:anim calcmode="lin" valueType="num">
                                      <p:cBhvr>
                                        <p:cTn id="7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iterate type="wd">
                                    <p:tmPct val="10000"/>
                                  </p:iterate>
                                  <p:childTnLst>
                                    <p:set>
                                      <p:cBhvr>
                                        <p:cTn id="75" dur="1" fill="hold">
                                          <p:stCondLst>
                                            <p:cond delay="0"/>
                                          </p:stCondLst>
                                        </p:cTn>
                                        <p:tgtEl>
                                          <p:spTgt spid="4">
                                            <p:txEl>
                                              <p:pRg st="9" end="9"/>
                                            </p:txEl>
                                          </p:spTgt>
                                        </p:tgtEl>
                                        <p:attrNameLst>
                                          <p:attrName>style.visibility</p:attrName>
                                        </p:attrNameLst>
                                      </p:cBhvr>
                                      <p:to>
                                        <p:strVal val="visible"/>
                                      </p:to>
                                    </p:set>
                                    <p:animEffect transition="in" filter="fade">
                                      <p:cBhvr>
                                        <p:cTn id="76" dur="1000"/>
                                        <p:tgtEl>
                                          <p:spTgt spid="4">
                                            <p:txEl>
                                              <p:pRg st="9" end="9"/>
                                            </p:txEl>
                                          </p:spTgt>
                                        </p:tgtEl>
                                      </p:cBhvr>
                                    </p:animEffect>
                                    <p:anim calcmode="lin" valueType="num">
                                      <p:cBhvr>
                                        <p:cTn id="77"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95033" y="768933"/>
            <a:ext cx="8229600" cy="5878532"/>
          </a:xfrm>
          <a:prstGeom prst="rect">
            <a:avLst/>
          </a:prstGeom>
        </p:spPr>
        <p:txBody>
          <a:bodyPr wrap="square">
            <a:spAutoFit/>
          </a:bodyPr>
          <a:lstStyle/>
          <a:p>
            <a:pPr marL="0" indent="0" algn="ctr">
              <a:buNone/>
            </a:pPr>
            <a:r>
              <a:rPr lang="fr-FR" sz="2000" b="1" dirty="0" smtClean="0"/>
              <a:t>Gestes professionnels</a:t>
            </a:r>
            <a:endParaRPr lang="fr-FR" sz="1200" b="1" dirty="0" smtClean="0"/>
          </a:p>
          <a:p>
            <a:pPr>
              <a:spcBef>
                <a:spcPts val="984"/>
              </a:spcBef>
            </a:pPr>
            <a:r>
              <a:rPr lang="fr-FR" sz="1600" b="1" dirty="0"/>
              <a:t>Apprendre en jouant.</a:t>
            </a:r>
          </a:p>
          <a:p>
            <a:pPr marL="400050" lvl="1" indent="0">
              <a:buNone/>
            </a:pPr>
            <a:r>
              <a:rPr lang="fr-FR" sz="1200" u="sng" dirty="0"/>
              <a:t>L’enseignant</a:t>
            </a:r>
            <a:r>
              <a:rPr lang="fr-FR" sz="1200" dirty="0"/>
              <a:t> :</a:t>
            </a:r>
          </a:p>
          <a:p>
            <a:pPr lvl="1"/>
            <a:r>
              <a:rPr lang="fr-FR" sz="1200" dirty="0"/>
              <a:t>donne à tous les enfants </a:t>
            </a:r>
            <a:r>
              <a:rPr lang="fr-FR" sz="1200" b="1" dirty="0"/>
              <a:t>un temps suffisant </a:t>
            </a:r>
            <a:r>
              <a:rPr lang="fr-FR" sz="1200" dirty="0"/>
              <a:t>pour déployer leur activité de jeu</a:t>
            </a:r>
            <a:r>
              <a:rPr lang="fr-FR" sz="1200" dirty="0" smtClean="0"/>
              <a:t>.</a:t>
            </a:r>
            <a:endParaRPr lang="fr-FR" sz="1200" dirty="0"/>
          </a:p>
          <a:p>
            <a:pPr lvl="1"/>
            <a:r>
              <a:rPr lang="fr-FR" sz="1200" dirty="0"/>
              <a:t>les </a:t>
            </a:r>
            <a:r>
              <a:rPr lang="fr-FR" sz="1200" b="1" dirty="0"/>
              <a:t>observe </a:t>
            </a:r>
            <a:r>
              <a:rPr lang="fr-FR" sz="1200" dirty="0"/>
              <a:t>dans leur jeu libre afin de mieux les </a:t>
            </a:r>
            <a:r>
              <a:rPr lang="fr-FR" sz="1200" dirty="0" smtClean="0"/>
              <a:t>connaître</a:t>
            </a:r>
            <a:endParaRPr lang="fr-FR" sz="1200" dirty="0"/>
          </a:p>
          <a:p>
            <a:pPr lvl="1"/>
            <a:r>
              <a:rPr lang="fr-FR" sz="1200" dirty="0"/>
              <a:t>propose aussi des jeux structurés visant explicitement des </a:t>
            </a:r>
            <a:r>
              <a:rPr lang="fr-FR" sz="1200" b="1" dirty="0"/>
              <a:t>apprentissages spécifiques</a:t>
            </a:r>
            <a:r>
              <a:rPr lang="fr-FR" sz="1200" dirty="0"/>
              <a:t>. </a:t>
            </a:r>
            <a:endParaRPr lang="fr-FR" sz="1600" dirty="0"/>
          </a:p>
          <a:p>
            <a:pPr>
              <a:spcBef>
                <a:spcPts val="984"/>
              </a:spcBef>
            </a:pPr>
            <a:r>
              <a:rPr lang="fr-FR" sz="1600" b="1" dirty="0"/>
              <a:t>Apprendre en réfléchissant et en résolvant des </a:t>
            </a:r>
            <a:r>
              <a:rPr lang="fr-FR" sz="1600" b="1" dirty="0" smtClean="0"/>
              <a:t>problèmes.</a:t>
            </a:r>
            <a:endParaRPr lang="fr-FR" sz="1600" b="1" dirty="0"/>
          </a:p>
          <a:p>
            <a:pPr marL="400050" lvl="1" indent="0">
              <a:buNone/>
            </a:pPr>
            <a:r>
              <a:rPr lang="fr-FR" sz="1200" u="sng" dirty="0"/>
              <a:t>L</a:t>
            </a:r>
            <a:r>
              <a:rPr lang="fr-FR" sz="1200" u="sng" dirty="0" smtClean="0"/>
              <a:t>’enseignant</a:t>
            </a:r>
            <a:r>
              <a:rPr lang="fr-FR" sz="1200" b="1" dirty="0" smtClean="0"/>
              <a:t> :</a:t>
            </a:r>
          </a:p>
          <a:p>
            <a:pPr lvl="1"/>
            <a:r>
              <a:rPr lang="fr-FR" sz="1200" dirty="0"/>
              <a:t>m</a:t>
            </a:r>
            <a:r>
              <a:rPr lang="fr-FR" sz="1200" dirty="0" smtClean="0"/>
              <a:t>et les enfants </a:t>
            </a:r>
            <a:r>
              <a:rPr lang="fr-FR" sz="1200" dirty="0"/>
              <a:t>face à </a:t>
            </a:r>
            <a:r>
              <a:rPr lang="fr-FR" sz="1200" b="1" dirty="0"/>
              <a:t>des problèmes </a:t>
            </a:r>
            <a:r>
              <a:rPr lang="fr-FR" sz="1200" dirty="0"/>
              <a:t>à leur </a:t>
            </a:r>
            <a:r>
              <a:rPr lang="fr-FR" sz="1200" dirty="0" smtClean="0"/>
              <a:t>portée</a:t>
            </a:r>
          </a:p>
          <a:p>
            <a:pPr lvl="1"/>
            <a:r>
              <a:rPr lang="fr-FR" sz="1200" dirty="0"/>
              <a:t>est attentif </a:t>
            </a:r>
            <a:r>
              <a:rPr lang="fr-FR" sz="1200" b="1" dirty="0"/>
              <a:t>aux cheminements </a:t>
            </a:r>
            <a:r>
              <a:rPr lang="fr-FR" sz="1200" dirty="0"/>
              <a:t>qui se manifestent par le langage ou en </a:t>
            </a:r>
            <a:r>
              <a:rPr lang="fr-FR" sz="1200" dirty="0" smtClean="0"/>
              <a:t>action</a:t>
            </a:r>
            <a:endParaRPr lang="fr-FR" sz="1200" dirty="0"/>
          </a:p>
          <a:p>
            <a:pPr lvl="1"/>
            <a:r>
              <a:rPr lang="fr-FR" sz="1200" b="1" dirty="0" smtClean="0"/>
              <a:t>valorise </a:t>
            </a:r>
            <a:r>
              <a:rPr lang="fr-FR" sz="1200" dirty="0"/>
              <a:t>les essais et suscite des discussions. </a:t>
            </a:r>
          </a:p>
          <a:p>
            <a:pPr>
              <a:spcBef>
                <a:spcPts val="984"/>
              </a:spcBef>
            </a:pPr>
            <a:r>
              <a:rPr lang="fr-FR" sz="1600" b="1" dirty="0"/>
              <a:t>Apprendre en s’exerçant. </a:t>
            </a:r>
          </a:p>
          <a:p>
            <a:pPr marL="400050" lvl="1" indent="0">
              <a:buNone/>
            </a:pPr>
            <a:r>
              <a:rPr lang="fr-FR" sz="1200" u="sng" dirty="0" smtClean="0"/>
              <a:t>L’enseignant veille à</a:t>
            </a:r>
            <a:r>
              <a:rPr lang="fr-FR" sz="1200" dirty="0" smtClean="0"/>
              <a:t> </a:t>
            </a:r>
            <a:r>
              <a:rPr lang="fr-FR" sz="1200" b="1" dirty="0"/>
              <a:t>:</a:t>
            </a:r>
          </a:p>
          <a:p>
            <a:pPr lvl="1"/>
            <a:r>
              <a:rPr lang="fr-FR" sz="1200" b="1" dirty="0" smtClean="0"/>
              <a:t>expliquer </a:t>
            </a:r>
            <a:r>
              <a:rPr lang="fr-FR" sz="1200" b="1" dirty="0"/>
              <a:t>aux enfants ce qu’ils sont en train d’apprendre</a:t>
            </a:r>
            <a:r>
              <a:rPr lang="fr-FR" sz="1200" dirty="0" smtClean="0"/>
              <a:t>,</a:t>
            </a:r>
          </a:p>
          <a:p>
            <a:pPr lvl="1"/>
            <a:r>
              <a:rPr lang="fr-FR" sz="1200" dirty="0" smtClean="0"/>
              <a:t>leur </a:t>
            </a:r>
            <a:r>
              <a:rPr lang="fr-FR" sz="1200" dirty="0"/>
              <a:t>faire comprendre </a:t>
            </a:r>
            <a:r>
              <a:rPr lang="fr-FR" sz="1200" b="1" dirty="0"/>
              <a:t>le sens des efforts </a:t>
            </a:r>
            <a:r>
              <a:rPr lang="fr-FR" sz="1200" dirty="0" smtClean="0"/>
              <a:t>demandés</a:t>
            </a:r>
          </a:p>
          <a:p>
            <a:pPr lvl="1"/>
            <a:r>
              <a:rPr lang="fr-FR" sz="1200" dirty="0" smtClean="0"/>
              <a:t>leur </a:t>
            </a:r>
            <a:r>
              <a:rPr lang="fr-FR" sz="1200" dirty="0"/>
              <a:t>faire percevoir </a:t>
            </a:r>
            <a:r>
              <a:rPr lang="fr-FR" sz="1200" b="1" dirty="0"/>
              <a:t>les progrès réalisés</a:t>
            </a:r>
            <a:r>
              <a:rPr lang="fr-FR" sz="1200" dirty="0"/>
              <a:t>. </a:t>
            </a:r>
            <a:endParaRPr lang="fr-FR" sz="1200" dirty="0" smtClean="0"/>
          </a:p>
          <a:p>
            <a:pPr marL="457200" lvl="1" indent="0">
              <a:buNone/>
            </a:pPr>
            <a:r>
              <a:rPr lang="fr-FR" sz="1400" b="1" dirty="0" smtClean="0"/>
              <a:t>Dans </a:t>
            </a:r>
            <a:r>
              <a:rPr lang="fr-FR" sz="1400" b="1" dirty="0"/>
              <a:t>tous les cas, les choix pédagogiques prennent en compte les acquis des enfants</a:t>
            </a:r>
            <a:r>
              <a:rPr lang="fr-FR" sz="1400" b="1" dirty="0" smtClean="0"/>
              <a:t>.</a:t>
            </a:r>
            <a:endParaRPr lang="fr-FR" sz="1600" dirty="0"/>
          </a:p>
          <a:p>
            <a:pPr>
              <a:spcBef>
                <a:spcPts val="984"/>
              </a:spcBef>
            </a:pPr>
            <a:r>
              <a:rPr lang="fr-FR" sz="1600" b="1" dirty="0"/>
              <a:t>Apprendre en se remémorant et en mémorisant.</a:t>
            </a:r>
          </a:p>
          <a:p>
            <a:pPr marL="400050" lvl="1" indent="0">
              <a:buNone/>
            </a:pPr>
            <a:r>
              <a:rPr lang="fr-FR" sz="1200" u="sng" dirty="0"/>
              <a:t>L’enseignant</a:t>
            </a:r>
            <a:r>
              <a:rPr lang="fr-FR" sz="1200" b="1" dirty="0"/>
              <a:t> :</a:t>
            </a:r>
          </a:p>
          <a:p>
            <a:pPr lvl="1"/>
            <a:r>
              <a:rPr lang="fr-FR" sz="1200" b="1" dirty="0" smtClean="0"/>
              <a:t>stabilise </a:t>
            </a:r>
            <a:r>
              <a:rPr lang="fr-FR" sz="1200" dirty="0"/>
              <a:t>les informations, </a:t>
            </a:r>
          </a:p>
          <a:p>
            <a:pPr lvl="1"/>
            <a:r>
              <a:rPr lang="fr-FR" sz="1200" dirty="0"/>
              <a:t>s’attache à ce qu’elles soient claires pour </a:t>
            </a:r>
            <a:r>
              <a:rPr lang="fr-FR" sz="1200" b="1" dirty="0"/>
              <a:t>permettre aux enfants de se les remémorer</a:t>
            </a:r>
          </a:p>
          <a:p>
            <a:pPr lvl="1"/>
            <a:r>
              <a:rPr lang="fr-FR" sz="1200" dirty="0"/>
              <a:t>organise des </a:t>
            </a:r>
            <a:r>
              <a:rPr lang="fr-FR" sz="1200" b="1" dirty="0"/>
              <a:t>retours réguliers </a:t>
            </a:r>
            <a:r>
              <a:rPr lang="fr-FR" sz="1200" dirty="0"/>
              <a:t>sur les découvertes et acquisitions antérieures pour s’assurer de leur stabilisation, et ceci dans tous les domaines</a:t>
            </a:r>
            <a:r>
              <a:rPr lang="fr-FR" sz="1200" dirty="0" smtClean="0"/>
              <a:t>.</a:t>
            </a:r>
            <a:endParaRPr lang="fr-FR" sz="1200" dirty="0"/>
          </a:p>
        </p:txBody>
      </p:sp>
      <p:sp>
        <p:nvSpPr>
          <p:cNvPr id="6" name="Titre 1"/>
          <p:cNvSpPr txBox="1">
            <a:spLocks/>
          </p:cNvSpPr>
          <p:nvPr/>
        </p:nvSpPr>
        <p:spPr>
          <a:xfrm>
            <a:off x="457200" y="214869"/>
            <a:ext cx="8229600" cy="534601"/>
          </a:xfrm>
          <a:prstGeom prst="rect">
            <a:avLst/>
          </a:prstGeom>
          <a:solidFill>
            <a:srgbClr val="CCFF99"/>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1" algn="ctr" defTabSz="457200" rtl="0">
              <a:spcBef>
                <a:spcPct val="0"/>
              </a:spcBef>
            </a:pPr>
            <a:r>
              <a:rPr lang="fr-FR" sz="2000" b="1" u="sng" dirty="0" smtClean="0">
                <a:hlinkClick r:id="rId3" action="ppaction://hlinkfile"/>
              </a:rPr>
              <a:t>2. Une école qui organise des modalités spécifiques d’apprentissage</a:t>
            </a:r>
            <a:endParaRPr lang="fr-FR" sz="2000" b="1" dirty="0"/>
          </a:p>
        </p:txBody>
      </p:sp>
    </p:spTree>
    <p:extLst>
      <p:ext uri="{BB962C8B-B14F-4D97-AF65-F5344CB8AC3E}">
        <p14:creationId xmlns:p14="http://schemas.microsoft.com/office/powerpoint/2010/main" val="35217513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6" dur="5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additive="base">
                                        <p:cTn id="3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 calcmode="lin" valueType="num">
                                      <p:cBhvr additive="base">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 calcmode="lin" valueType="num">
                                      <p:cBhvr additive="base">
                                        <p:cTn id="6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 calcmode="lin" valueType="num">
                                      <p:cBhvr additive="base">
                                        <p:cTn id="6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
                                            <p:txEl>
                                              <p:pRg st="9" end="9"/>
                                            </p:txEl>
                                          </p:spTgt>
                                        </p:tgtEl>
                                        <p:attrNameLst>
                                          <p:attrName>style.visibility</p:attrName>
                                        </p:attrNameLst>
                                      </p:cBhvr>
                                      <p:to>
                                        <p:strVal val="visible"/>
                                      </p:to>
                                    </p:set>
                                    <p:anim calcmode="lin" valueType="num">
                                      <p:cBhvr additive="base">
                                        <p:cTn id="7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9" end="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 calcmode="lin" valueType="num">
                                      <p:cBhvr additive="base">
                                        <p:cTn id="7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
                                            <p:txEl>
                                              <p:pRg st="11" end="11"/>
                                            </p:txEl>
                                          </p:spTgt>
                                        </p:tgtEl>
                                        <p:attrNameLst>
                                          <p:attrName>style.visibility</p:attrName>
                                        </p:attrNameLst>
                                      </p:cBhvr>
                                      <p:to>
                                        <p:strVal val="visible"/>
                                      </p:to>
                                    </p:set>
                                    <p:animEffect transition="in" filter="fade">
                                      <p:cBhvr>
                                        <p:cTn id="81" dur="1000"/>
                                        <p:tgtEl>
                                          <p:spTgt spid="4">
                                            <p:txEl>
                                              <p:pRg st="11" end="11"/>
                                            </p:txEl>
                                          </p:spTgt>
                                        </p:tgtEl>
                                      </p:cBhvr>
                                    </p:animEffect>
                                    <p:anim calcmode="lin" valueType="num">
                                      <p:cBhvr>
                                        <p:cTn id="8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
                                            <p:txEl>
                                              <p:pRg st="12" end="12"/>
                                            </p:txEl>
                                          </p:spTgt>
                                        </p:tgtEl>
                                        <p:attrNameLst>
                                          <p:attrName>style.visibility</p:attrName>
                                        </p:attrNameLst>
                                      </p:cBhvr>
                                      <p:to>
                                        <p:strVal val="visible"/>
                                      </p:to>
                                    </p:set>
                                    <p:anim calcmode="lin" valueType="num">
                                      <p:cBhvr additive="base">
                                        <p:cTn id="88"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4">
                                            <p:txEl>
                                              <p:pRg st="13" end="13"/>
                                            </p:txEl>
                                          </p:spTgt>
                                        </p:tgtEl>
                                        <p:attrNameLst>
                                          <p:attrName>style.visibility</p:attrName>
                                        </p:attrNameLst>
                                      </p:cBhvr>
                                      <p:to>
                                        <p:strVal val="visible"/>
                                      </p:to>
                                    </p:set>
                                    <p:anim calcmode="lin" valueType="num">
                                      <p:cBhvr additive="base">
                                        <p:cTn id="9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4">
                                            <p:txEl>
                                              <p:pRg st="14" end="14"/>
                                            </p:txEl>
                                          </p:spTgt>
                                        </p:tgtEl>
                                        <p:attrNameLst>
                                          <p:attrName>style.visibility</p:attrName>
                                        </p:attrNameLst>
                                      </p:cBhvr>
                                      <p:to>
                                        <p:strVal val="visible"/>
                                      </p:to>
                                    </p:set>
                                    <p:anim calcmode="lin" valueType="num">
                                      <p:cBhvr additive="base">
                                        <p:cTn id="96"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4">
                                            <p:txEl>
                                              <p:pRg st="14" end="14"/>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4">
                                            <p:txEl>
                                              <p:pRg st="15" end="15"/>
                                            </p:txEl>
                                          </p:spTgt>
                                        </p:tgtEl>
                                        <p:attrNameLst>
                                          <p:attrName>style.visibility</p:attrName>
                                        </p:attrNameLst>
                                      </p:cBhvr>
                                      <p:to>
                                        <p:strVal val="visible"/>
                                      </p:to>
                                    </p:set>
                                    <p:anim calcmode="lin" valueType="num">
                                      <p:cBhvr additive="base">
                                        <p:cTn id="100"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nodeType="clickEffect">
                                  <p:stCondLst>
                                    <p:cond delay="0"/>
                                  </p:stCondLst>
                                  <p:childTnLst>
                                    <p:set>
                                      <p:cBhvr>
                                        <p:cTn id="105" dur="1" fill="hold">
                                          <p:stCondLst>
                                            <p:cond delay="0"/>
                                          </p:stCondLst>
                                        </p:cTn>
                                        <p:tgtEl>
                                          <p:spTgt spid="4">
                                            <p:txEl>
                                              <p:pRg st="16" end="16"/>
                                            </p:txEl>
                                          </p:spTgt>
                                        </p:tgtEl>
                                        <p:attrNameLst>
                                          <p:attrName>style.visibility</p:attrName>
                                        </p:attrNameLst>
                                      </p:cBhvr>
                                      <p:to>
                                        <p:strVal val="visible"/>
                                      </p:to>
                                    </p:set>
                                    <p:animEffect transition="in" filter="wipe(down)">
                                      <p:cBhvr>
                                        <p:cTn id="106" dur="580">
                                          <p:stCondLst>
                                            <p:cond delay="0"/>
                                          </p:stCondLst>
                                        </p:cTn>
                                        <p:tgtEl>
                                          <p:spTgt spid="4">
                                            <p:txEl>
                                              <p:pRg st="16" end="16"/>
                                            </p:txEl>
                                          </p:spTgt>
                                        </p:tgtEl>
                                      </p:cBhvr>
                                    </p:animEffect>
                                    <p:anim calcmode="lin" valueType="num">
                                      <p:cBhvr>
                                        <p:cTn id="107" dur="1822" tmFilter="0,0; 0.14,0.36; 0.43,0.73; 0.71,0.91; 1.0,1.0">
                                          <p:stCondLst>
                                            <p:cond delay="0"/>
                                          </p:stCondLst>
                                        </p:cTn>
                                        <p:tgtEl>
                                          <p:spTgt spid="4">
                                            <p:txEl>
                                              <p:pRg st="16" end="16"/>
                                            </p:txEl>
                                          </p:spTgt>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4">
                                            <p:txEl>
                                              <p:pRg st="16" end="16"/>
                                            </p:txEl>
                                          </p:spTgt>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4">
                                            <p:txEl>
                                              <p:pRg st="16" end="16"/>
                                            </p:txEl>
                                          </p:spTgt>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4">
                                            <p:txEl>
                                              <p:pRg st="16" end="16"/>
                                            </p:txEl>
                                          </p:spTgt>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4">
                                            <p:txEl>
                                              <p:pRg st="16" end="16"/>
                                            </p:txEl>
                                          </p:spTgt>
                                        </p:tgtEl>
                                        <p:attrNameLst>
                                          <p:attrName>ppt_y</p:attrName>
                                        </p:attrNameLst>
                                      </p:cBhvr>
                                      <p:tavLst>
                                        <p:tav tm="0" fmla="#ppt_y-sin(pi*$)/81">
                                          <p:val>
                                            <p:fltVal val="0"/>
                                          </p:val>
                                        </p:tav>
                                        <p:tav tm="100000">
                                          <p:val>
                                            <p:fltVal val="1"/>
                                          </p:val>
                                        </p:tav>
                                      </p:tavLst>
                                    </p:anim>
                                    <p:animScale>
                                      <p:cBhvr>
                                        <p:cTn id="112" dur="26">
                                          <p:stCondLst>
                                            <p:cond delay="650"/>
                                          </p:stCondLst>
                                        </p:cTn>
                                        <p:tgtEl>
                                          <p:spTgt spid="4">
                                            <p:txEl>
                                              <p:pRg st="16" end="16"/>
                                            </p:txEl>
                                          </p:spTgt>
                                        </p:tgtEl>
                                      </p:cBhvr>
                                      <p:to x="100000" y="60000"/>
                                    </p:animScale>
                                    <p:animScale>
                                      <p:cBhvr>
                                        <p:cTn id="113" dur="166" decel="50000">
                                          <p:stCondLst>
                                            <p:cond delay="676"/>
                                          </p:stCondLst>
                                        </p:cTn>
                                        <p:tgtEl>
                                          <p:spTgt spid="4">
                                            <p:txEl>
                                              <p:pRg st="16" end="16"/>
                                            </p:txEl>
                                          </p:spTgt>
                                        </p:tgtEl>
                                      </p:cBhvr>
                                      <p:to x="100000" y="100000"/>
                                    </p:animScale>
                                    <p:animScale>
                                      <p:cBhvr>
                                        <p:cTn id="114" dur="26">
                                          <p:stCondLst>
                                            <p:cond delay="1312"/>
                                          </p:stCondLst>
                                        </p:cTn>
                                        <p:tgtEl>
                                          <p:spTgt spid="4">
                                            <p:txEl>
                                              <p:pRg st="16" end="16"/>
                                            </p:txEl>
                                          </p:spTgt>
                                        </p:tgtEl>
                                      </p:cBhvr>
                                      <p:to x="100000" y="80000"/>
                                    </p:animScale>
                                    <p:animScale>
                                      <p:cBhvr>
                                        <p:cTn id="115" dur="166" decel="50000">
                                          <p:stCondLst>
                                            <p:cond delay="1338"/>
                                          </p:stCondLst>
                                        </p:cTn>
                                        <p:tgtEl>
                                          <p:spTgt spid="4">
                                            <p:txEl>
                                              <p:pRg st="16" end="16"/>
                                            </p:txEl>
                                          </p:spTgt>
                                        </p:tgtEl>
                                      </p:cBhvr>
                                      <p:to x="100000" y="100000"/>
                                    </p:animScale>
                                    <p:animScale>
                                      <p:cBhvr>
                                        <p:cTn id="116" dur="26">
                                          <p:stCondLst>
                                            <p:cond delay="1642"/>
                                          </p:stCondLst>
                                        </p:cTn>
                                        <p:tgtEl>
                                          <p:spTgt spid="4">
                                            <p:txEl>
                                              <p:pRg st="16" end="16"/>
                                            </p:txEl>
                                          </p:spTgt>
                                        </p:tgtEl>
                                      </p:cBhvr>
                                      <p:to x="100000" y="90000"/>
                                    </p:animScale>
                                    <p:animScale>
                                      <p:cBhvr>
                                        <p:cTn id="117" dur="166" decel="50000">
                                          <p:stCondLst>
                                            <p:cond delay="1668"/>
                                          </p:stCondLst>
                                        </p:cTn>
                                        <p:tgtEl>
                                          <p:spTgt spid="4">
                                            <p:txEl>
                                              <p:pRg st="16" end="16"/>
                                            </p:txEl>
                                          </p:spTgt>
                                        </p:tgtEl>
                                      </p:cBhvr>
                                      <p:to x="100000" y="100000"/>
                                    </p:animScale>
                                    <p:animScale>
                                      <p:cBhvr>
                                        <p:cTn id="118" dur="26">
                                          <p:stCondLst>
                                            <p:cond delay="1808"/>
                                          </p:stCondLst>
                                        </p:cTn>
                                        <p:tgtEl>
                                          <p:spTgt spid="4">
                                            <p:txEl>
                                              <p:pRg st="16" end="16"/>
                                            </p:txEl>
                                          </p:spTgt>
                                        </p:tgtEl>
                                      </p:cBhvr>
                                      <p:to x="100000" y="95000"/>
                                    </p:animScale>
                                    <p:animScale>
                                      <p:cBhvr>
                                        <p:cTn id="119" dur="166" decel="50000">
                                          <p:stCondLst>
                                            <p:cond delay="1834"/>
                                          </p:stCondLst>
                                        </p:cTn>
                                        <p:tgtEl>
                                          <p:spTgt spid="4">
                                            <p:txEl>
                                              <p:pRg st="16" end="16"/>
                                            </p:txEl>
                                          </p:spTgt>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4">
                                            <p:txEl>
                                              <p:pRg st="17" end="17"/>
                                            </p:txEl>
                                          </p:spTgt>
                                        </p:tgtEl>
                                        <p:attrNameLst>
                                          <p:attrName>style.visibility</p:attrName>
                                        </p:attrNameLst>
                                      </p:cBhvr>
                                      <p:to>
                                        <p:strVal val="visible"/>
                                      </p:to>
                                    </p:set>
                                    <p:animEffect transition="in" filter="fade">
                                      <p:cBhvr>
                                        <p:cTn id="124" dur="1000"/>
                                        <p:tgtEl>
                                          <p:spTgt spid="4">
                                            <p:txEl>
                                              <p:pRg st="17" end="17"/>
                                            </p:txEl>
                                          </p:spTgt>
                                        </p:tgtEl>
                                      </p:cBhvr>
                                    </p:animEffect>
                                    <p:anim calcmode="lin" valueType="num">
                                      <p:cBhvr>
                                        <p:cTn id="125" dur="10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126" dur="10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nodeType="clickEffect">
                                  <p:stCondLst>
                                    <p:cond delay="0"/>
                                  </p:stCondLst>
                                  <p:childTnLst>
                                    <p:set>
                                      <p:cBhvr>
                                        <p:cTn id="130" dur="1" fill="hold">
                                          <p:stCondLst>
                                            <p:cond delay="0"/>
                                          </p:stCondLst>
                                        </p:cTn>
                                        <p:tgtEl>
                                          <p:spTgt spid="4">
                                            <p:txEl>
                                              <p:pRg st="18" end="18"/>
                                            </p:txEl>
                                          </p:spTgt>
                                        </p:tgtEl>
                                        <p:attrNameLst>
                                          <p:attrName>style.visibility</p:attrName>
                                        </p:attrNameLst>
                                      </p:cBhvr>
                                      <p:to>
                                        <p:strVal val="visible"/>
                                      </p:to>
                                    </p:set>
                                    <p:anim calcmode="lin" valueType="num">
                                      <p:cBhvr additive="base">
                                        <p:cTn id="131"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132" dur="500" fill="hold"/>
                                        <p:tgtEl>
                                          <p:spTgt spid="4">
                                            <p:txEl>
                                              <p:pRg st="18" end="18"/>
                                            </p:txEl>
                                          </p:spTgt>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4">
                                            <p:txEl>
                                              <p:pRg st="19" end="19"/>
                                            </p:txEl>
                                          </p:spTgt>
                                        </p:tgtEl>
                                        <p:attrNameLst>
                                          <p:attrName>style.visibility</p:attrName>
                                        </p:attrNameLst>
                                      </p:cBhvr>
                                      <p:to>
                                        <p:strVal val="visible"/>
                                      </p:to>
                                    </p:set>
                                    <p:anim calcmode="lin" valueType="num">
                                      <p:cBhvr additive="base">
                                        <p:cTn id="135"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
                                            <p:txEl>
                                              <p:pRg st="19" end="19"/>
                                            </p:txEl>
                                          </p:spTgt>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
                                            <p:txEl>
                                              <p:pRg st="20" end="20"/>
                                            </p:txEl>
                                          </p:spTgt>
                                        </p:tgtEl>
                                        <p:attrNameLst>
                                          <p:attrName>style.visibility</p:attrName>
                                        </p:attrNameLst>
                                      </p:cBhvr>
                                      <p:to>
                                        <p:strVal val="visible"/>
                                      </p:to>
                                    </p:set>
                                    <p:anim calcmode="lin" valueType="num">
                                      <p:cBhvr additive="base">
                                        <p:cTn id="139" dur="500" fill="hold"/>
                                        <p:tgtEl>
                                          <p:spTgt spid="4">
                                            <p:txEl>
                                              <p:pRg st="20" end="20"/>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4">
                                            <p:txEl>
                                              <p:pRg st="20" end="20"/>
                                            </p:txEl>
                                          </p:spTgt>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
                                            <p:txEl>
                                              <p:pRg st="21" end="21"/>
                                            </p:txEl>
                                          </p:spTgt>
                                        </p:tgtEl>
                                        <p:attrNameLst>
                                          <p:attrName>style.visibility</p:attrName>
                                        </p:attrNameLst>
                                      </p:cBhvr>
                                      <p:to>
                                        <p:strVal val="visible"/>
                                      </p:to>
                                    </p:set>
                                    <p:anim calcmode="lin" valueType="num">
                                      <p:cBhvr additive="base">
                                        <p:cTn id="143" dur="500" fill="hold"/>
                                        <p:tgtEl>
                                          <p:spTgt spid="4">
                                            <p:txEl>
                                              <p:pRg st="21" end="21"/>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4">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6499" y="2202376"/>
            <a:ext cx="8818737" cy="2690804"/>
          </a:xfrm>
          <a:solidFill>
            <a:srgbClr val="CCFF99"/>
          </a:solidFill>
        </p:spPr>
        <p:txBody>
          <a:bodyPr>
            <a:normAutofit/>
          </a:bodyPr>
          <a:lstStyle/>
          <a:p>
            <a:r>
              <a:rPr lang="fr-FR" sz="3600" dirty="0" smtClean="0"/>
              <a:t>Comprendre </a:t>
            </a:r>
            <a:r>
              <a:rPr lang="fr-FR" sz="3600" dirty="0"/>
              <a:t>la </a:t>
            </a:r>
            <a:r>
              <a:rPr lang="fr-FR" sz="3600" b="1" dirty="0"/>
              <a:t>fonction de </a:t>
            </a:r>
            <a:r>
              <a:rPr lang="fr-FR" sz="3600" b="1" dirty="0" smtClean="0"/>
              <a:t>l’école</a:t>
            </a:r>
            <a:r>
              <a:rPr lang="fr-FR" sz="3600" dirty="0" smtClean="0"/>
              <a:t>.</a:t>
            </a:r>
            <a:endParaRPr lang="fr-FR" sz="3500" dirty="0" smtClean="0"/>
          </a:p>
          <a:p>
            <a:endParaRPr lang="fr-FR" sz="3500" dirty="0" smtClean="0"/>
          </a:p>
          <a:p>
            <a:r>
              <a:rPr lang="fr-FR" sz="3600" b="1" dirty="0"/>
              <a:t>Se construire </a:t>
            </a:r>
            <a:r>
              <a:rPr lang="fr-FR" sz="3600" dirty="0"/>
              <a:t>comme </a:t>
            </a:r>
            <a:r>
              <a:rPr lang="fr-FR" sz="3600" b="1" dirty="0"/>
              <a:t>personne singulière</a:t>
            </a:r>
            <a:r>
              <a:rPr lang="fr-FR" sz="3600" dirty="0"/>
              <a:t> </a:t>
            </a:r>
            <a:r>
              <a:rPr lang="fr-FR" sz="3600" b="1" dirty="0"/>
              <a:t>au sein d’un </a:t>
            </a:r>
            <a:r>
              <a:rPr lang="fr-FR" sz="3600" b="1" dirty="0" smtClean="0"/>
              <a:t>groupe</a:t>
            </a:r>
            <a:r>
              <a:rPr lang="fr-FR" sz="3500" dirty="0" smtClean="0"/>
              <a:t>.</a:t>
            </a:r>
          </a:p>
        </p:txBody>
      </p:sp>
      <p:sp>
        <p:nvSpPr>
          <p:cNvPr id="4" name="Titre 1"/>
          <p:cNvSpPr>
            <a:spLocks noGrp="1"/>
          </p:cNvSpPr>
          <p:nvPr>
            <p:ph type="title"/>
          </p:nvPr>
        </p:nvSpPr>
        <p:spPr>
          <a:xfrm>
            <a:off x="457200" y="274638"/>
            <a:ext cx="8229600" cy="968638"/>
          </a:xfrm>
          <a:solidFill>
            <a:srgbClr val="CCFF99"/>
          </a:solidFill>
        </p:spPr>
        <p:txBody>
          <a:bodyPr vert="horz" lIns="91440" tIns="45720" rIns="91440" bIns="45720" rtlCol="0" anchor="ctr">
            <a:noAutofit/>
          </a:bodyPr>
          <a:lstStyle/>
          <a:p>
            <a:r>
              <a:rPr lang="fr-FR" sz="3200" b="1" u="sng" dirty="0">
                <a:hlinkClick r:id="rId3" action="ppaction://hlinkfile"/>
              </a:rPr>
              <a:t>3. Une école où les enfants vont apprendre ensemble et vivre ensemble</a:t>
            </a:r>
            <a:endParaRPr lang="fr-FR" sz="3200" b="1" dirty="0"/>
          </a:p>
        </p:txBody>
      </p:sp>
    </p:spTree>
    <p:extLst>
      <p:ext uri="{BB962C8B-B14F-4D97-AF65-F5344CB8AC3E}">
        <p14:creationId xmlns:p14="http://schemas.microsoft.com/office/powerpoint/2010/main" val="365825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50975" y="676623"/>
            <a:ext cx="8854261" cy="6112444"/>
          </a:xfrm>
          <a:prstGeom prst="rect">
            <a:avLst/>
          </a:prstGeom>
        </p:spPr>
        <p:txBody>
          <a:bodyPr wrap="square">
            <a:spAutoFit/>
          </a:bodyPr>
          <a:lstStyle/>
          <a:p>
            <a:pPr marL="0" indent="0" algn="ctr">
              <a:buNone/>
            </a:pPr>
            <a:r>
              <a:rPr lang="fr-FR" sz="2000" b="1" dirty="0"/>
              <a:t>Comprendre la fonction de </a:t>
            </a:r>
            <a:r>
              <a:rPr lang="fr-FR" sz="2000" b="1" dirty="0" smtClean="0"/>
              <a:t>l’école </a:t>
            </a:r>
            <a:r>
              <a:rPr lang="fr-FR" sz="2000" dirty="0" smtClean="0"/>
              <a:t>: </a:t>
            </a:r>
            <a:r>
              <a:rPr lang="fr-FR" sz="2000" b="1" dirty="0" smtClean="0"/>
              <a:t>les</a:t>
            </a:r>
            <a:r>
              <a:rPr lang="fr-FR" sz="2000" dirty="0" smtClean="0"/>
              <a:t> </a:t>
            </a:r>
            <a:r>
              <a:rPr lang="fr-FR" sz="2000" b="1" dirty="0" smtClean="0"/>
              <a:t>gestes professionnels</a:t>
            </a:r>
            <a:endParaRPr lang="fr-FR" sz="1200" b="1" dirty="0" smtClean="0"/>
          </a:p>
          <a:p>
            <a:pPr marL="0" indent="0">
              <a:buNone/>
            </a:pPr>
            <a:r>
              <a:rPr lang="fr-FR" sz="1600" b="1" dirty="0" smtClean="0"/>
              <a:t>L’enseignant :</a:t>
            </a:r>
          </a:p>
          <a:p>
            <a:r>
              <a:rPr lang="fr-FR" sz="1600" b="1" dirty="0" smtClean="0"/>
              <a:t>rend </a:t>
            </a:r>
            <a:r>
              <a:rPr lang="fr-FR" sz="1600" b="1" dirty="0"/>
              <a:t>lisibles </a:t>
            </a:r>
            <a:r>
              <a:rPr lang="fr-FR" sz="1600" dirty="0"/>
              <a:t>les exigences de la situation scolaire par des mises en situations et des explications qui permettent aux enfants – et à leurs parents - de les identifier et de se les </a:t>
            </a:r>
            <a:r>
              <a:rPr lang="fr-FR" sz="1600" dirty="0" smtClean="0"/>
              <a:t>approprier</a:t>
            </a:r>
            <a:endParaRPr lang="fr-FR" sz="1600" dirty="0"/>
          </a:p>
          <a:p>
            <a:r>
              <a:rPr lang="fr-FR" sz="1600" b="1" dirty="0" smtClean="0"/>
              <a:t>incite</a:t>
            </a:r>
            <a:r>
              <a:rPr lang="fr-FR" sz="1600" dirty="0" smtClean="0"/>
              <a:t> </a:t>
            </a:r>
            <a:r>
              <a:rPr lang="fr-FR" sz="1600" dirty="0"/>
              <a:t>à coopérer, à s’engager dans l’effort, à persévérer grâce à ses encouragements et à l’aide des </a:t>
            </a:r>
            <a:r>
              <a:rPr lang="fr-FR" sz="1600" dirty="0" smtClean="0"/>
              <a:t>pairs</a:t>
            </a:r>
            <a:endParaRPr lang="fr-FR" sz="1600" dirty="0"/>
          </a:p>
          <a:p>
            <a:r>
              <a:rPr lang="fr-FR" sz="1600" b="1" dirty="0" smtClean="0"/>
              <a:t>encourage </a:t>
            </a:r>
            <a:r>
              <a:rPr lang="fr-FR" sz="1600" dirty="0"/>
              <a:t>à développer des essais personnels, prendre des initiatives, apprendre progressivement à faire des </a:t>
            </a:r>
            <a:r>
              <a:rPr lang="fr-FR" sz="1600" dirty="0" smtClean="0"/>
              <a:t>choix</a:t>
            </a:r>
            <a:endParaRPr lang="fr-FR" sz="1600" dirty="0"/>
          </a:p>
          <a:p>
            <a:r>
              <a:rPr lang="fr-FR" sz="1600" b="1" dirty="0" smtClean="0"/>
              <a:t>aide</a:t>
            </a:r>
            <a:r>
              <a:rPr lang="fr-FR" sz="1600" dirty="0" smtClean="0"/>
              <a:t> </a:t>
            </a:r>
            <a:r>
              <a:rPr lang="fr-FR" sz="1600" dirty="0"/>
              <a:t>à identifier les objets sur lesquels portent les </a:t>
            </a:r>
            <a:r>
              <a:rPr lang="fr-FR" sz="1600" dirty="0" smtClean="0"/>
              <a:t>apprentissage</a:t>
            </a:r>
          </a:p>
          <a:p>
            <a:r>
              <a:rPr lang="fr-FR" sz="1600" b="1" dirty="0" smtClean="0"/>
              <a:t>fait </a:t>
            </a:r>
            <a:r>
              <a:rPr lang="fr-FR" sz="1600" b="1" dirty="0"/>
              <a:t>acquérir </a:t>
            </a:r>
            <a:r>
              <a:rPr lang="fr-FR" sz="1600" dirty="0"/>
              <a:t>des habitudes de travail qui vont évoluer au fil du temps et que les enfants pourront </a:t>
            </a:r>
            <a:r>
              <a:rPr lang="fr-FR" sz="1600" dirty="0" smtClean="0"/>
              <a:t>transférer</a:t>
            </a:r>
            <a:endParaRPr lang="fr-FR" sz="1600" dirty="0"/>
          </a:p>
          <a:p>
            <a:r>
              <a:rPr lang="fr-FR" sz="1600" b="1" dirty="0" smtClean="0"/>
              <a:t>s’attache</a:t>
            </a:r>
            <a:r>
              <a:rPr lang="fr-FR" sz="1600" dirty="0" smtClean="0"/>
              <a:t> </a:t>
            </a:r>
            <a:r>
              <a:rPr lang="fr-FR" sz="1600" dirty="0"/>
              <a:t>à faire percevoir </a:t>
            </a:r>
            <a:r>
              <a:rPr lang="fr-FR" sz="1600" b="1" dirty="0"/>
              <a:t>la continuité </a:t>
            </a:r>
            <a:r>
              <a:rPr lang="fr-FR" sz="1600" dirty="0"/>
              <a:t>entre les situations d’apprentissage, les liens entre les différentes </a:t>
            </a:r>
            <a:r>
              <a:rPr lang="fr-FR" sz="1600" dirty="0" smtClean="0"/>
              <a:t>séances</a:t>
            </a:r>
            <a:endParaRPr lang="fr-FR" sz="1600" dirty="0"/>
          </a:p>
          <a:p>
            <a:r>
              <a:rPr lang="fr-FR" sz="1600" b="1" dirty="0"/>
              <a:t>p</a:t>
            </a:r>
            <a:r>
              <a:rPr lang="fr-FR" sz="1600" b="1" dirty="0" smtClean="0"/>
              <a:t>our stabiliser les premiers repères</a:t>
            </a:r>
            <a:r>
              <a:rPr lang="fr-FR" sz="1600" dirty="0" smtClean="0"/>
              <a:t>, utilise </a:t>
            </a:r>
            <a:r>
              <a:rPr lang="fr-FR" sz="1600" dirty="0"/>
              <a:t>des procédés identiques dans ses manières de questionner le groupe, de faire expliciter par les enfants l’activité qui va être la leur, d’amener à reformuler ce qui a été dit, de produire eux-mêmes des explications pour d’autres à propos d’une tâche déjà </a:t>
            </a:r>
            <a:r>
              <a:rPr lang="fr-FR" sz="1600" dirty="0" smtClean="0"/>
              <a:t>vécue</a:t>
            </a:r>
            <a:endParaRPr lang="fr-FR" sz="1600" dirty="0"/>
          </a:p>
          <a:p>
            <a:r>
              <a:rPr lang="fr-FR" sz="1600" b="1" dirty="0" smtClean="0"/>
              <a:t>exerce</a:t>
            </a:r>
            <a:r>
              <a:rPr lang="fr-FR" sz="1600" dirty="0" smtClean="0"/>
              <a:t> </a:t>
            </a:r>
            <a:r>
              <a:rPr lang="fr-FR" sz="1600" dirty="0"/>
              <a:t>les enfants à l’identification des différentes étapes de l’apprentissage en utilisant des termes adaptés à leur </a:t>
            </a:r>
            <a:r>
              <a:rPr lang="fr-FR" sz="1600" dirty="0" smtClean="0"/>
              <a:t>âge</a:t>
            </a:r>
            <a:endParaRPr lang="fr-FR" sz="1600" dirty="0"/>
          </a:p>
          <a:p>
            <a:r>
              <a:rPr lang="fr-FR" sz="1600" b="1" dirty="0" smtClean="0"/>
              <a:t>les </a:t>
            </a:r>
            <a:r>
              <a:rPr lang="fr-FR" sz="1600" b="1" dirty="0"/>
              <a:t>aide </a:t>
            </a:r>
            <a:r>
              <a:rPr lang="fr-FR" sz="1600" dirty="0"/>
              <a:t>à se représenter ce qu’ils vont devoir faire, avec quels outils et selon quels </a:t>
            </a:r>
            <a:r>
              <a:rPr lang="fr-FR" sz="1600" dirty="0" smtClean="0"/>
              <a:t>procédés </a:t>
            </a:r>
            <a:endParaRPr lang="fr-FR" sz="1600" dirty="0"/>
          </a:p>
          <a:p>
            <a:r>
              <a:rPr lang="fr-FR" sz="1600" b="1" dirty="0" smtClean="0"/>
              <a:t>définit </a:t>
            </a:r>
            <a:r>
              <a:rPr lang="fr-FR" sz="1600" b="1" dirty="0"/>
              <a:t>des critères de réussite </a:t>
            </a:r>
            <a:r>
              <a:rPr lang="fr-FR" sz="1600" dirty="0"/>
              <a:t>pour que chacun puisse situer le chemin qu’il a réalisé et perçoive les progrès qu’il doit encore </a:t>
            </a:r>
            <a:r>
              <a:rPr lang="fr-FR" sz="1600" dirty="0" smtClean="0"/>
              <a:t>effectuer.</a:t>
            </a:r>
            <a:endParaRPr lang="fr-FR" sz="1600" dirty="0"/>
          </a:p>
        </p:txBody>
      </p:sp>
      <p:sp>
        <p:nvSpPr>
          <p:cNvPr id="8" name="Titre 1"/>
          <p:cNvSpPr>
            <a:spLocks noGrp="1"/>
          </p:cNvSpPr>
          <p:nvPr>
            <p:ph type="title"/>
          </p:nvPr>
        </p:nvSpPr>
        <p:spPr>
          <a:xfrm>
            <a:off x="457200" y="274638"/>
            <a:ext cx="8229600" cy="391403"/>
          </a:xfrm>
          <a:solidFill>
            <a:srgbClr val="CCFF99"/>
          </a:solidFill>
        </p:spPr>
        <p:txBody>
          <a:bodyPr vert="horz" lIns="91440" tIns="45720" rIns="91440" bIns="45720" rtlCol="0" anchor="ctr">
            <a:noAutofit/>
          </a:bodyPr>
          <a:lstStyle/>
          <a:p>
            <a:r>
              <a:rPr lang="fr-FR" sz="2000" b="1" u="sng" dirty="0">
                <a:hlinkClick r:id="rId3" action="ppaction://hlinkfile"/>
              </a:rPr>
              <a:t>3. Une école où les enfants vont apprendre ensemble et vivre ensemble</a:t>
            </a:r>
            <a:endParaRPr lang="fr-FR" sz="2000" b="1" dirty="0"/>
          </a:p>
        </p:txBody>
      </p:sp>
    </p:spTree>
    <p:extLst>
      <p:ext uri="{BB962C8B-B14F-4D97-AF65-F5344CB8AC3E}">
        <p14:creationId xmlns:p14="http://schemas.microsoft.com/office/powerpoint/2010/main" val="3382819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 calcmode="lin" valueType="num">
                                      <p:cBhvr additive="base">
                                        <p:cTn id="3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Effect transition="in" filter="fade">
                                      <p:cBhvr>
                                        <p:cTn id="58" dur="1000"/>
                                        <p:tgtEl>
                                          <p:spTgt spid="4">
                                            <p:txEl>
                                              <p:pRg st="5" end="5"/>
                                            </p:txEl>
                                          </p:spTgt>
                                        </p:tgtEl>
                                      </p:cBhvr>
                                    </p:animEffect>
                                    <p:anim calcmode="lin" valueType="num">
                                      <p:cBhvr>
                                        <p:cTn id="5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
                                            <p:txEl>
                                              <p:pRg st="6" end="6"/>
                                            </p:txEl>
                                          </p:spTgt>
                                        </p:tgtEl>
                                        <p:attrNameLst>
                                          <p:attrName>style.visibility</p:attrName>
                                        </p:attrNameLst>
                                      </p:cBhvr>
                                      <p:to>
                                        <p:strVal val="visible"/>
                                      </p:to>
                                    </p:set>
                                    <p:anim calcmode="lin" valueType="num">
                                      <p:cBhvr additive="base">
                                        <p:cTn id="6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Effect transition="in" filter="fade">
                                      <p:cBhvr>
                                        <p:cTn id="71" dur="1000"/>
                                        <p:tgtEl>
                                          <p:spTgt spid="4">
                                            <p:txEl>
                                              <p:pRg st="7" end="7"/>
                                            </p:txEl>
                                          </p:spTgt>
                                        </p:tgtEl>
                                      </p:cBhvr>
                                    </p:animEffect>
                                    <p:anim calcmode="lin" valueType="num">
                                      <p:cBhvr>
                                        <p:cTn id="7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4">
                                            <p:txEl>
                                              <p:pRg st="8" end="8"/>
                                            </p:txEl>
                                          </p:spTgt>
                                        </p:tgtEl>
                                        <p:attrNameLst>
                                          <p:attrName>style.visibility</p:attrName>
                                        </p:attrNameLst>
                                      </p:cBhvr>
                                      <p:to>
                                        <p:strVal val="visible"/>
                                      </p:to>
                                    </p:set>
                                    <p:anim calcmode="lin" valueType="num">
                                      <p:cBhvr additive="base">
                                        <p:cTn id="78"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xEl>
                                              <p:pRg st="9" end="9"/>
                                            </p:txEl>
                                          </p:spTgt>
                                        </p:tgtEl>
                                        <p:attrNameLst>
                                          <p:attrName>style.visibility</p:attrName>
                                        </p:attrNameLst>
                                      </p:cBhvr>
                                      <p:to>
                                        <p:strVal val="visible"/>
                                      </p:to>
                                    </p:set>
                                    <p:animEffect transition="in" filter="fade">
                                      <p:cBhvr>
                                        <p:cTn id="84" dur="1000"/>
                                        <p:tgtEl>
                                          <p:spTgt spid="4">
                                            <p:txEl>
                                              <p:pRg st="9" end="9"/>
                                            </p:txEl>
                                          </p:spTgt>
                                        </p:tgtEl>
                                      </p:cBhvr>
                                    </p:animEffect>
                                    <p:anim calcmode="lin" valueType="num">
                                      <p:cBhvr>
                                        <p:cTn id="8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10" end="10"/>
                                            </p:txEl>
                                          </p:spTgt>
                                        </p:tgtEl>
                                        <p:attrNameLst>
                                          <p:attrName>style.visibility</p:attrName>
                                        </p:attrNameLst>
                                      </p:cBhvr>
                                      <p:to>
                                        <p:strVal val="visible"/>
                                      </p:to>
                                    </p:set>
                                    <p:anim calcmode="lin" valueType="num">
                                      <p:cBhvr additive="base">
                                        <p:cTn id="9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4">
                                            <p:txEl>
                                              <p:pRg st="11" end="11"/>
                                            </p:txEl>
                                          </p:spTgt>
                                        </p:tgtEl>
                                        <p:attrNameLst>
                                          <p:attrName>style.visibility</p:attrName>
                                        </p:attrNameLst>
                                      </p:cBhvr>
                                      <p:to>
                                        <p:strVal val="visible"/>
                                      </p:to>
                                    </p:set>
                                    <p:animEffect transition="in" filter="fade">
                                      <p:cBhvr>
                                        <p:cTn id="97" dur="1000"/>
                                        <p:tgtEl>
                                          <p:spTgt spid="4">
                                            <p:txEl>
                                              <p:pRg st="11" end="11"/>
                                            </p:txEl>
                                          </p:spTgt>
                                        </p:tgtEl>
                                      </p:cBhvr>
                                    </p:animEffect>
                                    <p:anim calcmode="lin" valueType="num">
                                      <p:cBhvr>
                                        <p:cTn id="98"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9"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b="1" dirty="0" smtClean="0"/>
              <a:t>Aux origines, les salles d’asile du XIXème siècle </a:t>
            </a:r>
            <a:endParaRPr lang="fr-FR" dirty="0" smtClean="0"/>
          </a:p>
          <a:p>
            <a:r>
              <a:rPr lang="fr-FR" b="1" dirty="0" smtClean="0"/>
              <a:t>Pauline Kergomard (1838-1925) une certaine idée de l’enfant… </a:t>
            </a:r>
          </a:p>
          <a:p>
            <a:r>
              <a:rPr lang="fr-FR" b="1" dirty="0" smtClean="0"/>
              <a:t>Les instructions de 1882 </a:t>
            </a:r>
          </a:p>
          <a:p>
            <a:r>
              <a:rPr lang="fr-FR" b="1" dirty="0" smtClean="0"/>
              <a:t>Les instructions de 1921</a:t>
            </a:r>
            <a:r>
              <a:rPr lang="fr-FR" dirty="0" smtClean="0"/>
              <a:t>:</a:t>
            </a:r>
            <a:r>
              <a:rPr lang="fr-FR" b="1" dirty="0" smtClean="0"/>
              <a:t>aboutissement du projet de Pauline Kergomard </a:t>
            </a:r>
          </a:p>
          <a:p>
            <a:r>
              <a:rPr lang="fr-FR" b="1" dirty="0" smtClean="0"/>
              <a:t>Le silence institutionnel 1921-1977</a:t>
            </a:r>
          </a:p>
          <a:p>
            <a:r>
              <a:rPr lang="fr-FR" b="1" dirty="0" smtClean="0"/>
              <a:t>Les instructions de 1977  </a:t>
            </a:r>
          </a:p>
          <a:p>
            <a:r>
              <a:rPr lang="fr-FR" b="1" dirty="0" smtClean="0"/>
              <a:t>Les orientations de 1986</a:t>
            </a:r>
          </a:p>
          <a:p>
            <a:r>
              <a:rPr lang="fr-FR" b="1" dirty="0" smtClean="0"/>
              <a:t>Les programmes de 1995  </a:t>
            </a:r>
          </a:p>
          <a:p>
            <a:r>
              <a:rPr lang="fr-FR" b="1" dirty="0" smtClean="0"/>
              <a:t>La loi d’orientation de 2005 </a:t>
            </a:r>
          </a:p>
          <a:p>
            <a:r>
              <a:rPr lang="fr-FR" b="1" dirty="0" smtClean="0"/>
              <a:t>Les programmes de 2008</a:t>
            </a:r>
            <a:endParaRPr lang="fr-FR" dirty="0"/>
          </a:p>
        </p:txBody>
      </p:sp>
      <p:sp>
        <p:nvSpPr>
          <p:cNvPr id="4" name="Titre 1"/>
          <p:cNvSpPr>
            <a:spLocks noGrp="1"/>
          </p:cNvSpPr>
          <p:nvPr>
            <p:ph type="title"/>
          </p:nvPr>
        </p:nvSpPr>
        <p:spPr>
          <a:solidFill>
            <a:schemeClr val="accent4">
              <a:lumMod val="40000"/>
              <a:lumOff val="60000"/>
            </a:schemeClr>
          </a:solidFill>
        </p:spPr>
        <p:txBody>
          <a:bodyPr>
            <a:normAutofit fontScale="90000"/>
          </a:bodyPr>
          <a:lstStyle/>
          <a:p>
            <a:r>
              <a:rPr lang="fr-FR" b="1" dirty="0" smtClean="0"/>
              <a:t>L’histoire de l’école maternelle: des repères </a:t>
            </a:r>
            <a:endParaRPr lang="fr-FR" dirty="0"/>
          </a:p>
        </p:txBody>
      </p:sp>
    </p:spTree>
    <p:extLst>
      <p:ext uri="{BB962C8B-B14F-4D97-AF65-F5344CB8AC3E}">
        <p14:creationId xmlns:p14="http://schemas.microsoft.com/office/powerpoint/2010/main" val="40617946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150975" y="676623"/>
            <a:ext cx="8854261" cy="6167841"/>
          </a:xfrm>
          <a:prstGeom prst="rect">
            <a:avLst/>
          </a:prstGeom>
        </p:spPr>
        <p:txBody>
          <a:bodyPr wrap="square">
            <a:spAutoFit/>
          </a:bodyPr>
          <a:lstStyle/>
          <a:p>
            <a:pPr marL="0" indent="0" algn="ctr">
              <a:buNone/>
            </a:pPr>
            <a:r>
              <a:rPr lang="fr-FR" sz="2000" b="1" dirty="0"/>
              <a:t>Se construire comme personne singulière au sein d’un </a:t>
            </a:r>
            <a:r>
              <a:rPr lang="fr-FR" sz="2000" b="1" dirty="0" smtClean="0"/>
              <a:t>groupe : </a:t>
            </a:r>
          </a:p>
          <a:p>
            <a:pPr marL="0" indent="0" algn="ctr">
              <a:buNone/>
            </a:pPr>
            <a:r>
              <a:rPr lang="fr-FR" sz="2000" b="1" dirty="0" smtClean="0"/>
              <a:t>les gestes professionnels</a:t>
            </a:r>
            <a:endParaRPr lang="fr-FR" sz="1200" b="1" dirty="0" smtClean="0"/>
          </a:p>
          <a:p>
            <a:pPr marL="0" indent="0">
              <a:buNone/>
            </a:pPr>
            <a:r>
              <a:rPr lang="fr-FR" sz="2000" b="1" dirty="0" smtClean="0"/>
              <a:t>L’enseignant :</a:t>
            </a:r>
          </a:p>
          <a:p>
            <a:r>
              <a:rPr lang="fr-FR" sz="1900" dirty="0" smtClean="0"/>
              <a:t>a le </a:t>
            </a:r>
            <a:r>
              <a:rPr lang="fr-FR" sz="1900" dirty="0"/>
              <a:t>souci de guider la réflexion collective pour que chacun puisse </a:t>
            </a:r>
            <a:r>
              <a:rPr lang="fr-FR" sz="1900" b="1" dirty="0"/>
              <a:t>élargir sa propre manière de voir ou de </a:t>
            </a:r>
            <a:r>
              <a:rPr lang="fr-FR" sz="1900" b="1" dirty="0" smtClean="0"/>
              <a:t>penser</a:t>
            </a:r>
            <a:endParaRPr lang="fr-FR" sz="1900" b="1" dirty="0"/>
          </a:p>
          <a:p>
            <a:r>
              <a:rPr lang="fr-FR" sz="1900" dirty="0" smtClean="0"/>
              <a:t>donne les </a:t>
            </a:r>
            <a:r>
              <a:rPr lang="fr-FR" sz="1900" dirty="0"/>
              <a:t>règles collectives </a:t>
            </a:r>
            <a:r>
              <a:rPr lang="fr-FR" sz="1900" dirty="0" smtClean="0"/>
              <a:t>et les justifie pour signifier </a:t>
            </a:r>
            <a:r>
              <a:rPr lang="fr-FR" sz="1900" dirty="0"/>
              <a:t>à l'enfant </a:t>
            </a:r>
            <a:r>
              <a:rPr lang="fr-FR" sz="1900" b="1" dirty="0" smtClean="0"/>
              <a:t>les </a:t>
            </a:r>
            <a:r>
              <a:rPr lang="fr-FR" sz="1900" b="1" dirty="0"/>
              <a:t>droits </a:t>
            </a:r>
            <a:r>
              <a:rPr lang="fr-FR" sz="1900" dirty="0"/>
              <a:t>(s’exprimer, jouer, apprendre, faire des erreurs, être aidé et protégé…) et </a:t>
            </a:r>
            <a:r>
              <a:rPr lang="fr-FR" sz="1900" b="1" dirty="0"/>
              <a:t>les obligations</a:t>
            </a:r>
            <a:r>
              <a:rPr lang="fr-FR" sz="1900" dirty="0"/>
              <a:t> dans la collectivité scolaire (attendre son tour, partager les objets, ranger, respecter le matériel...</a:t>
            </a:r>
            <a:r>
              <a:rPr lang="fr-FR" sz="1900" dirty="0" smtClean="0"/>
              <a:t>)</a:t>
            </a:r>
          </a:p>
          <a:p>
            <a:r>
              <a:rPr lang="fr-FR" sz="1900" dirty="0"/>
              <a:t>f</a:t>
            </a:r>
            <a:r>
              <a:rPr lang="fr-FR" sz="1900" dirty="0" smtClean="0"/>
              <a:t>avorise </a:t>
            </a:r>
            <a:r>
              <a:rPr lang="fr-FR" sz="1900" b="1" dirty="0" smtClean="0"/>
              <a:t>l’appropriation de ces règles </a:t>
            </a:r>
            <a:r>
              <a:rPr lang="fr-FR" sz="1900" dirty="0" smtClean="0"/>
              <a:t>par </a:t>
            </a:r>
            <a:r>
              <a:rPr lang="fr-FR" sz="1900" dirty="0"/>
              <a:t>la </a:t>
            </a:r>
            <a:r>
              <a:rPr lang="fr-FR" sz="1900" b="1" dirty="0"/>
              <a:t>répétition d'activités </a:t>
            </a:r>
            <a:r>
              <a:rPr lang="fr-FR" sz="1900" b="1" dirty="0" smtClean="0"/>
              <a:t>rituelles</a:t>
            </a:r>
          </a:p>
          <a:p>
            <a:r>
              <a:rPr lang="fr-FR" sz="1900" dirty="0" smtClean="0"/>
              <a:t>développe, au </a:t>
            </a:r>
            <a:r>
              <a:rPr lang="fr-FR" sz="1900" dirty="0"/>
              <a:t>fil du </a:t>
            </a:r>
            <a:r>
              <a:rPr lang="fr-FR" sz="1900" dirty="0" smtClean="0"/>
              <a:t>cycle, la </a:t>
            </a:r>
            <a:r>
              <a:rPr lang="fr-FR" sz="1900" dirty="0"/>
              <a:t>capacité des enfants à </a:t>
            </a:r>
            <a:r>
              <a:rPr lang="fr-FR" sz="1900" b="1" dirty="0"/>
              <a:t>identifier,</a:t>
            </a:r>
            <a:r>
              <a:rPr lang="fr-FR" sz="1900" dirty="0"/>
              <a:t> </a:t>
            </a:r>
            <a:r>
              <a:rPr lang="fr-FR" sz="1900" b="1" dirty="0"/>
              <a:t>exprimer</a:t>
            </a:r>
            <a:r>
              <a:rPr lang="fr-FR" sz="1900" dirty="0"/>
              <a:t> verbalement </a:t>
            </a:r>
            <a:r>
              <a:rPr lang="fr-FR" sz="1900" b="1" dirty="0"/>
              <a:t>leurs émotions et leurs </a:t>
            </a:r>
            <a:r>
              <a:rPr lang="fr-FR" sz="1900" b="1" dirty="0" smtClean="0"/>
              <a:t>sentiments</a:t>
            </a:r>
            <a:endParaRPr lang="fr-FR" sz="1900" b="1" dirty="0"/>
          </a:p>
          <a:p>
            <a:r>
              <a:rPr lang="fr-FR" sz="1900" dirty="0" smtClean="0"/>
              <a:t>est </a:t>
            </a:r>
            <a:r>
              <a:rPr lang="fr-FR" sz="1900" dirty="0"/>
              <a:t>attentif à ce que tous puissent </a:t>
            </a:r>
            <a:r>
              <a:rPr lang="fr-FR" sz="1900" b="1" dirty="0"/>
              <a:t>développer leur estime de soi</a:t>
            </a:r>
            <a:r>
              <a:rPr lang="fr-FR" sz="1900" dirty="0"/>
              <a:t>, </a:t>
            </a:r>
            <a:r>
              <a:rPr lang="fr-FR" sz="1900" b="1" dirty="0"/>
              <a:t>s’entraider </a:t>
            </a:r>
            <a:r>
              <a:rPr lang="fr-FR" sz="1900" dirty="0"/>
              <a:t>et </a:t>
            </a:r>
            <a:r>
              <a:rPr lang="fr-FR" sz="1900" b="1" dirty="0"/>
              <a:t>partager avec les autres</a:t>
            </a:r>
            <a:r>
              <a:rPr lang="fr-FR" sz="1900" dirty="0" smtClean="0"/>
              <a:t>.</a:t>
            </a:r>
          </a:p>
          <a:p>
            <a:pPr marL="0" indent="0">
              <a:buNone/>
            </a:pPr>
            <a:r>
              <a:rPr lang="fr-FR" sz="1900" dirty="0" smtClean="0"/>
              <a:t>C’est à travers </a:t>
            </a:r>
            <a:r>
              <a:rPr lang="fr-FR" sz="1900" dirty="0"/>
              <a:t>les </a:t>
            </a:r>
            <a:r>
              <a:rPr lang="fr-FR" sz="1900" b="1" dirty="0"/>
              <a:t>situations concrètes </a:t>
            </a:r>
            <a:r>
              <a:rPr lang="fr-FR" sz="1900" dirty="0"/>
              <a:t>de la vie de la classe, </a:t>
            </a:r>
            <a:r>
              <a:rPr lang="fr-FR" sz="1900" dirty="0" smtClean="0"/>
              <a:t>qu’une première </a:t>
            </a:r>
            <a:r>
              <a:rPr lang="fr-FR" sz="1900" dirty="0"/>
              <a:t>sensibilité aux expériences morales (sentiment </a:t>
            </a:r>
            <a:r>
              <a:rPr lang="fr-FR" sz="1900" b="1" dirty="0"/>
              <a:t>d’empathie,</a:t>
            </a:r>
            <a:r>
              <a:rPr lang="fr-FR" sz="1900" dirty="0"/>
              <a:t> </a:t>
            </a:r>
            <a:r>
              <a:rPr lang="fr-FR" sz="1900" b="1" dirty="0"/>
              <a:t>expression du juste et de l’injuste</a:t>
            </a:r>
            <a:r>
              <a:rPr lang="fr-FR" sz="1900" dirty="0"/>
              <a:t>, </a:t>
            </a:r>
            <a:r>
              <a:rPr lang="fr-FR" sz="1900" b="1" dirty="0"/>
              <a:t>questionnement des stéréotypes</a:t>
            </a:r>
            <a:r>
              <a:rPr lang="fr-FR" sz="1900" dirty="0"/>
              <a:t>…) se </a:t>
            </a:r>
            <a:r>
              <a:rPr lang="fr-FR" sz="1900" dirty="0" smtClean="0"/>
              <a:t>construit.</a:t>
            </a:r>
            <a:r>
              <a:rPr lang="fr-FR" sz="1900" dirty="0"/>
              <a:t> </a:t>
            </a:r>
            <a:r>
              <a:rPr lang="fr-FR" sz="1900" dirty="0" smtClean="0"/>
              <a:t>Les </a:t>
            </a:r>
            <a:r>
              <a:rPr lang="fr-FR" sz="1900" dirty="0"/>
              <a:t>histoires lues, contes et saynètes y contribuent ; la mise en scène de personnages fictifs suscite des possibilités diversifiées d’</a:t>
            </a:r>
            <a:r>
              <a:rPr lang="fr-FR" sz="1900" b="1" dirty="0"/>
              <a:t>identification</a:t>
            </a:r>
            <a:r>
              <a:rPr lang="fr-FR" sz="1900" dirty="0"/>
              <a:t> et assure en même temps </a:t>
            </a:r>
            <a:r>
              <a:rPr lang="fr-FR" sz="1900" b="1" dirty="0"/>
              <a:t>une mise à distance suffisante</a:t>
            </a:r>
            <a:r>
              <a:rPr lang="fr-FR" sz="1900" dirty="0"/>
              <a:t>. </a:t>
            </a:r>
          </a:p>
        </p:txBody>
      </p:sp>
      <p:sp>
        <p:nvSpPr>
          <p:cNvPr id="8" name="Titre 1"/>
          <p:cNvSpPr>
            <a:spLocks noGrp="1"/>
          </p:cNvSpPr>
          <p:nvPr>
            <p:ph type="title"/>
          </p:nvPr>
        </p:nvSpPr>
        <p:spPr>
          <a:xfrm>
            <a:off x="457200" y="274638"/>
            <a:ext cx="8229600" cy="391403"/>
          </a:xfrm>
          <a:solidFill>
            <a:srgbClr val="CCFF99"/>
          </a:solidFill>
        </p:spPr>
        <p:txBody>
          <a:bodyPr vert="horz" lIns="91440" tIns="45720" rIns="91440" bIns="45720" rtlCol="0" anchor="ctr">
            <a:noAutofit/>
          </a:bodyPr>
          <a:lstStyle/>
          <a:p>
            <a:r>
              <a:rPr lang="fr-FR" sz="2000" b="1" u="sng" dirty="0">
                <a:hlinkClick r:id="rId3" action="ppaction://hlinkfile"/>
              </a:rPr>
              <a:t>3. Une école où les enfants vont apprendre ensemble et vivre ensemble</a:t>
            </a:r>
            <a:endParaRPr lang="fr-FR" sz="2000" b="1" dirty="0"/>
          </a:p>
        </p:txBody>
      </p:sp>
    </p:spTree>
    <p:extLst>
      <p:ext uri="{BB962C8B-B14F-4D97-AF65-F5344CB8AC3E}">
        <p14:creationId xmlns:p14="http://schemas.microsoft.com/office/powerpoint/2010/main" val="3355206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1000"/>
                                        <p:tgtEl>
                                          <p:spTgt spid="4">
                                            <p:txEl>
                                              <p:pRg st="0" end="0"/>
                                            </p:txEl>
                                          </p:spTgt>
                                        </p:tgtEl>
                                      </p:cBhvr>
                                    </p:animEffect>
                                    <p:anim calcmode="lin" valueType="num">
                                      <p:cBhvr>
                                        <p:cTn id="2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9" presetClass="entr" presetSubtype="1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33" dur="5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fade">
                                      <p:cBhvr>
                                        <p:cTn id="38" dur="1000"/>
                                        <p:tgtEl>
                                          <p:spTgt spid="4">
                                            <p:txEl>
                                              <p:pRg st="2" end="2"/>
                                            </p:txEl>
                                          </p:spTgt>
                                        </p:tgtEl>
                                      </p:cBhvr>
                                    </p:animEffect>
                                    <p:anim calcmode="lin" valueType="num">
                                      <p:cBhvr>
                                        <p:cTn id="3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fade">
                                      <p:cBhvr>
                                        <p:cTn id="51" dur="1000"/>
                                        <p:tgtEl>
                                          <p:spTgt spid="4">
                                            <p:txEl>
                                              <p:pRg st="4" end="4"/>
                                            </p:txEl>
                                          </p:spTgt>
                                        </p:tgtEl>
                                      </p:cBhvr>
                                    </p:animEffect>
                                    <p:anim calcmode="lin" valueType="num">
                                      <p:cBhvr>
                                        <p:cTn id="5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5" end="5"/>
                                            </p:txEl>
                                          </p:spTgt>
                                        </p:tgtEl>
                                        <p:attrNameLst>
                                          <p:attrName>style.visibility</p:attrName>
                                        </p:attrNameLst>
                                      </p:cBhvr>
                                      <p:to>
                                        <p:strVal val="visible"/>
                                      </p:to>
                                    </p:set>
                                    <p:anim calcmode="lin" valueType="num">
                                      <p:cBhvr additive="base">
                                        <p:cTn id="5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
                                            <p:txEl>
                                              <p:pRg st="7" end="7"/>
                                            </p:txEl>
                                          </p:spTgt>
                                        </p:tgtEl>
                                        <p:attrNameLst>
                                          <p:attrName>style.visibility</p:attrName>
                                        </p:attrNameLst>
                                      </p:cBhvr>
                                      <p:to>
                                        <p:strVal val="visible"/>
                                      </p:to>
                                    </p:set>
                                    <p:anim calcmode="lin" valueType="num">
                                      <p:cBhvr additive="base">
                                        <p:cTn id="7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
                                            <p:txEl>
                                              <p:pRg st="8" end="8"/>
                                            </p:txEl>
                                          </p:spTgt>
                                        </p:tgtEl>
                                        <p:attrNameLst>
                                          <p:attrName>style.visibility</p:attrName>
                                        </p:attrNameLst>
                                      </p:cBhvr>
                                      <p:to>
                                        <p:strVal val="visible"/>
                                      </p:to>
                                    </p:set>
                                    <p:animEffect transition="in" filter="fade">
                                      <p:cBhvr>
                                        <p:cTn id="77" dur="1000"/>
                                        <p:tgtEl>
                                          <p:spTgt spid="4">
                                            <p:txEl>
                                              <p:pRg st="8" end="8"/>
                                            </p:txEl>
                                          </p:spTgt>
                                        </p:tgtEl>
                                      </p:cBhvr>
                                    </p:animEffect>
                                    <p:anim calcmode="lin" valueType="num">
                                      <p:cBhvr>
                                        <p:cTn id="7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hlinkClick r:id="rId3"/>
          </p:cNvPr>
          <p:cNvPicPr>
            <a:picLocks noChangeAspect="1"/>
          </p:cNvPicPr>
          <p:nvPr/>
        </p:nvPicPr>
        <p:blipFill>
          <a:blip r:embed="rId4"/>
          <a:stretch>
            <a:fillRect/>
          </a:stretch>
        </p:blipFill>
        <p:spPr>
          <a:xfrm>
            <a:off x="0" y="1148467"/>
            <a:ext cx="9154066" cy="5721291"/>
          </a:xfrm>
          <a:prstGeom prst="rect">
            <a:avLst/>
          </a:prstGeom>
        </p:spPr>
      </p:pic>
      <p:sp>
        <p:nvSpPr>
          <p:cNvPr id="2" name="Espace réservé du contenu 1"/>
          <p:cNvSpPr>
            <a:spLocks noGrp="1"/>
          </p:cNvSpPr>
          <p:nvPr>
            <p:ph idx="1"/>
          </p:nvPr>
        </p:nvSpPr>
        <p:spPr>
          <a:xfrm>
            <a:off x="1599904" y="1636193"/>
            <a:ext cx="5703058" cy="425886"/>
          </a:xfrm>
        </p:spPr>
        <p:txBody>
          <a:bodyPr/>
          <a:lstStyle/>
          <a:p>
            <a:pPr marL="0" indent="0" algn="ctr">
              <a:buNone/>
            </a:pPr>
            <a:r>
              <a:rPr lang="fr-FR" sz="2000" dirty="0">
                <a:hlinkClick r:id="rId3"/>
              </a:rPr>
              <a:t>https://www.youtube.com/watch?v=</a:t>
            </a:r>
            <a:r>
              <a:rPr lang="fr-FR" sz="2000" dirty="0" smtClean="0">
                <a:hlinkClick r:id="rId3"/>
              </a:rPr>
              <a:t>9Hq9rf0XgrI</a:t>
            </a:r>
            <a:endParaRPr lang="fr-FR" sz="2000" dirty="0" smtClean="0"/>
          </a:p>
        </p:txBody>
      </p:sp>
      <p:sp>
        <p:nvSpPr>
          <p:cNvPr id="7" name="ZoneTexte 6"/>
          <p:cNvSpPr txBox="1"/>
          <p:nvPr/>
        </p:nvSpPr>
        <p:spPr>
          <a:xfrm>
            <a:off x="457200" y="767377"/>
            <a:ext cx="8357689" cy="369332"/>
          </a:xfrm>
          <a:prstGeom prst="rect">
            <a:avLst/>
          </a:prstGeom>
          <a:noFill/>
        </p:spPr>
        <p:txBody>
          <a:bodyPr wrap="none" rtlCol="0">
            <a:spAutoFit/>
          </a:bodyPr>
          <a:lstStyle/>
          <a:p>
            <a:pPr algn="ctr"/>
            <a:r>
              <a:rPr lang="fr-FR" b="1" dirty="0"/>
              <a:t>Se construire comme personne singulière au sein d’un </a:t>
            </a:r>
            <a:r>
              <a:rPr lang="fr-FR" b="1" dirty="0" smtClean="0"/>
              <a:t>groupe : « </a:t>
            </a:r>
            <a:r>
              <a:rPr lang="fr-FR" b="1" dirty="0" err="1" smtClean="0"/>
              <a:t>Lambs</a:t>
            </a:r>
            <a:r>
              <a:rPr lang="fr-FR" b="1" dirty="0" smtClean="0"/>
              <a:t> » (Agneaux) </a:t>
            </a:r>
            <a:endParaRPr lang="fr-FR" dirty="0"/>
          </a:p>
        </p:txBody>
      </p:sp>
      <p:sp>
        <p:nvSpPr>
          <p:cNvPr id="8" name="Titre 1"/>
          <p:cNvSpPr>
            <a:spLocks noGrp="1"/>
          </p:cNvSpPr>
          <p:nvPr>
            <p:ph type="title"/>
          </p:nvPr>
        </p:nvSpPr>
        <p:spPr>
          <a:xfrm>
            <a:off x="457200" y="274638"/>
            <a:ext cx="8229600" cy="391403"/>
          </a:xfrm>
          <a:solidFill>
            <a:srgbClr val="CCFF99"/>
          </a:solidFill>
        </p:spPr>
        <p:txBody>
          <a:bodyPr vert="horz" lIns="91440" tIns="45720" rIns="91440" bIns="45720" rtlCol="0" anchor="ctr">
            <a:noAutofit/>
          </a:bodyPr>
          <a:lstStyle/>
          <a:p>
            <a:r>
              <a:rPr lang="fr-FR" sz="2000" b="1" u="sng" dirty="0">
                <a:hlinkClick r:id="rId5" action="ppaction://hlinkfile"/>
              </a:rPr>
              <a:t>3. Une école où les enfants vont apprendre ensemble et vivre ensemble</a:t>
            </a:r>
            <a:endParaRPr lang="fr-FR" sz="2000" b="1" dirty="0"/>
          </a:p>
        </p:txBody>
      </p:sp>
      <p:sp>
        <p:nvSpPr>
          <p:cNvPr id="9" name="ZoneTexte 8"/>
          <p:cNvSpPr txBox="1"/>
          <p:nvPr/>
        </p:nvSpPr>
        <p:spPr>
          <a:xfrm>
            <a:off x="7788552" y="905815"/>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2382014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767" y="1179221"/>
            <a:ext cx="8229600" cy="5230902"/>
          </a:xfrm>
        </p:spPr>
        <p:txBody>
          <a:bodyPr>
            <a:noAutofit/>
          </a:bodyPr>
          <a:lstStyle/>
          <a:p>
            <a:pPr marL="0" indent="0" algn="ctr">
              <a:buNone/>
            </a:pPr>
            <a:r>
              <a:rPr lang="fr-FR" sz="4000" dirty="0" smtClean="0"/>
              <a:t>Pour que </a:t>
            </a:r>
            <a:r>
              <a:rPr lang="fr-FR" sz="4000" dirty="0"/>
              <a:t>les </a:t>
            </a:r>
            <a:r>
              <a:rPr lang="fr-FR" sz="4000" dirty="0" smtClean="0"/>
              <a:t>élèves deviennent </a:t>
            </a:r>
            <a:r>
              <a:rPr lang="fr-FR" sz="4000" dirty="0"/>
              <a:t>progressivement conscients </a:t>
            </a:r>
            <a:endParaRPr lang="fr-FR" sz="4000" dirty="0" smtClean="0"/>
          </a:p>
          <a:p>
            <a:pPr marL="0" indent="0" algn="ctr">
              <a:buNone/>
            </a:pPr>
            <a:r>
              <a:rPr lang="fr-FR" sz="4000" dirty="0" smtClean="0"/>
              <a:t>de leurs </a:t>
            </a:r>
            <a:r>
              <a:rPr lang="fr-FR" sz="4000" dirty="0"/>
              <a:t>responsabilités </a:t>
            </a:r>
            <a:endParaRPr lang="fr-FR" sz="4000" dirty="0" smtClean="0"/>
          </a:p>
          <a:p>
            <a:pPr marL="0" indent="0" algn="ctr">
              <a:buNone/>
            </a:pPr>
            <a:r>
              <a:rPr lang="fr-FR" sz="4000" dirty="0" smtClean="0"/>
              <a:t>dans </a:t>
            </a:r>
            <a:r>
              <a:rPr lang="fr-FR" sz="4000" dirty="0"/>
              <a:t>leur vie </a:t>
            </a:r>
            <a:r>
              <a:rPr lang="fr-FR" sz="4000" dirty="0" smtClean="0"/>
              <a:t>personnelle et sociale, </a:t>
            </a:r>
          </a:p>
          <a:p>
            <a:pPr marL="0" indent="0" algn="ctr">
              <a:buNone/>
            </a:pPr>
            <a:r>
              <a:rPr lang="fr-FR" sz="4000" dirty="0" smtClean="0"/>
              <a:t>l’EMC vise </a:t>
            </a:r>
            <a:r>
              <a:rPr lang="fr-FR" sz="4000" dirty="0"/>
              <a:t>l’acquisition </a:t>
            </a:r>
            <a:r>
              <a:rPr lang="fr-FR" sz="4000" dirty="0" smtClean="0"/>
              <a:t>: </a:t>
            </a:r>
            <a:endParaRPr lang="fr-FR" dirty="0" smtClean="0"/>
          </a:p>
          <a:p>
            <a:r>
              <a:rPr lang="fr-FR" sz="4400" b="1" dirty="0" smtClean="0"/>
              <a:t>d’une </a:t>
            </a:r>
            <a:r>
              <a:rPr lang="fr-FR" sz="4400" b="1" dirty="0"/>
              <a:t>culture morale </a:t>
            </a:r>
            <a:r>
              <a:rPr lang="fr-FR" sz="4400" b="1" dirty="0" smtClean="0"/>
              <a:t>et civique </a:t>
            </a:r>
          </a:p>
          <a:p>
            <a:r>
              <a:rPr lang="fr-FR" sz="4400" b="1" dirty="0" smtClean="0"/>
              <a:t>d’un </a:t>
            </a:r>
            <a:r>
              <a:rPr lang="fr-FR" sz="4400" b="1" dirty="0"/>
              <a:t>esprit </a:t>
            </a:r>
            <a:r>
              <a:rPr lang="fr-FR" sz="4400" b="1" dirty="0" smtClean="0"/>
              <a:t>critique</a:t>
            </a:r>
          </a:p>
        </p:txBody>
      </p:sp>
      <p:sp>
        <p:nvSpPr>
          <p:cNvPr id="4" name="Titre 1"/>
          <p:cNvSpPr>
            <a:spLocks noGrp="1"/>
          </p:cNvSpPr>
          <p:nvPr>
            <p:ph type="title"/>
          </p:nvPr>
        </p:nvSpPr>
        <p:spPr>
          <a:xfrm>
            <a:off x="347767" y="259520"/>
            <a:ext cx="8339033" cy="919702"/>
          </a:xfrm>
          <a:solidFill>
            <a:srgbClr val="CCFF99"/>
          </a:solidFill>
        </p:spPr>
        <p:txBody>
          <a:bodyPr vert="horz" lIns="91440" tIns="45720" rIns="91440" bIns="45720" rtlCol="0" anchor="ctr">
            <a:normAutofit/>
          </a:bodyPr>
          <a:lstStyle/>
          <a:p>
            <a:r>
              <a:rPr lang="fr-FR" b="1" dirty="0" smtClean="0"/>
              <a:t>Les finalités de l’EMC</a:t>
            </a:r>
            <a:endParaRPr lang="fr-FR" b="1" dirty="0"/>
          </a:p>
        </p:txBody>
      </p:sp>
    </p:spTree>
    <p:extLst>
      <p:ext uri="{BB962C8B-B14F-4D97-AF65-F5344CB8AC3E}">
        <p14:creationId xmlns:p14="http://schemas.microsoft.com/office/powerpoint/2010/main" val="18397918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par>
                                <p:cTn id="17" presetID="29"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xEl>
                                              <p:pRg st="1" end="1"/>
                                            </p:txEl>
                                          </p:spTgt>
                                        </p:tgtEl>
                                      </p:cBhvr>
                                    </p:animEffect>
                                  </p:childTnLst>
                                </p:cTn>
                              </p:par>
                              <p:par>
                                <p:cTn id="22" presetID="29"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2" end="2"/>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4"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from="(-#ppt_w/2)" to="(#ppt_x)" calcmode="lin" valueType="num">
                                      <p:cBhvr>
                                        <p:cTn id="36" dur="600" fill="hold">
                                          <p:stCondLst>
                                            <p:cond delay="0"/>
                                          </p:stCondLst>
                                        </p:cTn>
                                        <p:tgtEl>
                                          <p:spTgt spid="3">
                                            <p:txEl>
                                              <p:pRg st="4" end="4"/>
                                            </p:txEl>
                                          </p:spTgt>
                                        </p:tgtEl>
                                        <p:attrNameLst>
                                          <p:attrName>ppt_x</p:attrName>
                                        </p:attrNameLst>
                                      </p:cBhvr>
                                    </p:anim>
                                    <p:anim from="0" to="-1.0" calcmode="lin" valueType="num">
                                      <p:cBhvr>
                                        <p:cTn id="37" dur="200" decel="50000" autoRev="1" fill="hold">
                                          <p:stCondLst>
                                            <p:cond delay="600"/>
                                          </p:stCondLst>
                                        </p:cTn>
                                        <p:tgtEl>
                                          <p:spTgt spid="3">
                                            <p:txEl>
                                              <p:pRg st="4" end="4"/>
                                            </p:txEl>
                                          </p:spTgt>
                                        </p:tgtEl>
                                        <p:attrNameLst>
                                          <p:attrName>xshear</p:attrName>
                                        </p:attrNameLst>
                                      </p:cBhvr>
                                    </p:anim>
                                    <p:animScale>
                                      <p:cBhvr>
                                        <p:cTn id="38" dur="200" decel="100000" autoRev="1" fill="hold">
                                          <p:stCondLst>
                                            <p:cond delay="600"/>
                                          </p:stCondLst>
                                        </p:cTn>
                                        <p:tgtEl>
                                          <p:spTgt spid="3">
                                            <p:txEl>
                                              <p:pRg st="4" end="4"/>
                                            </p:txEl>
                                          </p:spTgt>
                                        </p:tgtEl>
                                      </p:cBhvr>
                                      <p:from x="100000" y="100000"/>
                                      <p:to x="80000" y="100000"/>
                                    </p:animScale>
                                    <p:anim by="(#ppt_h/3+#ppt_w*0.1)" calcmode="lin" valueType="num">
                                      <p:cBhvr additive="sum">
                                        <p:cTn id="39"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40" fill="hold">
                      <p:stCondLst>
                        <p:cond delay="indefinite"/>
                      </p:stCondLst>
                      <p:childTnLst>
                        <p:par>
                          <p:cTn id="41" fill="hold">
                            <p:stCondLst>
                              <p:cond delay="0"/>
                            </p:stCondLst>
                            <p:childTnLst>
                              <p:par>
                                <p:cTn id="42" presetID="34"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from="(-#ppt_w/2)" to="(#ppt_x)" calcmode="lin" valueType="num">
                                      <p:cBhvr>
                                        <p:cTn id="44" dur="600" fill="hold">
                                          <p:stCondLst>
                                            <p:cond delay="0"/>
                                          </p:stCondLst>
                                        </p:cTn>
                                        <p:tgtEl>
                                          <p:spTgt spid="3">
                                            <p:txEl>
                                              <p:pRg st="5" end="5"/>
                                            </p:txEl>
                                          </p:spTgt>
                                        </p:tgtEl>
                                        <p:attrNameLst>
                                          <p:attrName>ppt_x</p:attrName>
                                        </p:attrNameLst>
                                      </p:cBhvr>
                                    </p:anim>
                                    <p:anim from="0" to="-1.0" calcmode="lin" valueType="num">
                                      <p:cBhvr>
                                        <p:cTn id="45" dur="200" decel="50000" autoRev="1" fill="hold">
                                          <p:stCondLst>
                                            <p:cond delay="600"/>
                                          </p:stCondLst>
                                        </p:cTn>
                                        <p:tgtEl>
                                          <p:spTgt spid="3">
                                            <p:txEl>
                                              <p:pRg st="5" end="5"/>
                                            </p:txEl>
                                          </p:spTgt>
                                        </p:tgtEl>
                                        <p:attrNameLst>
                                          <p:attrName>xshear</p:attrName>
                                        </p:attrNameLst>
                                      </p:cBhvr>
                                    </p:anim>
                                    <p:animScale>
                                      <p:cBhvr>
                                        <p:cTn id="46" dur="200" decel="100000" autoRev="1" fill="hold">
                                          <p:stCondLst>
                                            <p:cond delay="600"/>
                                          </p:stCondLst>
                                        </p:cTn>
                                        <p:tgtEl>
                                          <p:spTgt spid="3">
                                            <p:txEl>
                                              <p:pRg st="5" end="5"/>
                                            </p:txEl>
                                          </p:spTgt>
                                        </p:tgtEl>
                                      </p:cBhvr>
                                      <p:from x="100000" y="100000"/>
                                      <p:to x="80000" y="100000"/>
                                    </p:animScale>
                                    <p:anim by="(#ppt_h/3+#ppt_w*0.1)" calcmode="lin" valueType="num">
                                      <p:cBhvr additive="sum">
                                        <p:cTn id="47" dur="200" decel="100000" autoRev="1" fill="hold">
                                          <p:stCondLst>
                                            <p:cond delay="600"/>
                                          </p:stCondLst>
                                        </p:cTn>
                                        <p:tgtEl>
                                          <p:spTgt spid="3">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2128"/>
            <a:ext cx="8229600" cy="1194340"/>
          </a:xfrm>
          <a:solidFill>
            <a:srgbClr val="CCFF99"/>
          </a:solidFill>
        </p:spPr>
        <p:txBody>
          <a:bodyPr vert="horz" lIns="91440" tIns="45720" rIns="91440" bIns="45720" rtlCol="0" anchor="ctr">
            <a:normAutofit fontScale="90000"/>
          </a:bodyPr>
          <a:lstStyle/>
          <a:p>
            <a:r>
              <a:rPr lang="fr-FR" b="1" dirty="0" smtClean="0"/>
              <a:t>Les finalités de l’EMC</a:t>
            </a:r>
            <a:br>
              <a:rPr lang="fr-FR" b="1" dirty="0" smtClean="0"/>
            </a:br>
            <a:r>
              <a:rPr lang="fr-FR" b="1" dirty="0"/>
              <a:t>Cet enseignement </a:t>
            </a:r>
            <a:r>
              <a:rPr lang="fr-FR" b="1" dirty="0" smtClean="0"/>
              <a:t>articule des …</a:t>
            </a:r>
            <a:endParaRPr lang="fr-FR" b="1" dirty="0"/>
          </a:p>
        </p:txBody>
      </p:sp>
      <p:graphicFrame>
        <p:nvGraphicFramePr>
          <p:cNvPr id="12" name="Espace réservé du contenu 11"/>
          <p:cNvGraphicFramePr>
            <a:graphicFrameLocks noGrp="1"/>
          </p:cNvGraphicFramePr>
          <p:nvPr>
            <p:ph idx="1"/>
            <p:extLst>
              <p:ext uri="{D42A27DB-BD31-4B8C-83A1-F6EECF244321}">
                <p14:modId xmlns:p14="http://schemas.microsoft.com/office/powerpoint/2010/main" val="1922265538"/>
              </p:ext>
            </p:extLst>
          </p:nvPr>
        </p:nvGraphicFramePr>
        <p:xfrm>
          <a:off x="457200" y="194168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304800" y="1590172"/>
            <a:ext cx="3703320" cy="1754326"/>
          </a:xfrm>
          <a:prstGeom prst="rect">
            <a:avLst/>
          </a:prstGeom>
          <a:solidFill>
            <a:srgbClr val="CCFF99"/>
          </a:solidFill>
        </p:spPr>
        <p:txBody>
          <a:bodyPr wrap="square" rtlCol="0">
            <a:spAutoFit/>
          </a:bodyPr>
          <a:lstStyle/>
          <a:p>
            <a:r>
              <a:rPr lang="fr-FR" dirty="0" smtClean="0"/>
              <a:t>La liberté, l’égalité,  la fraternité, la laïcité, la solidarité, l’esprit de justice, le respect et l’absence de toutes formes de discriminations, la dignité de la personne humaine, les valeurs de la République.</a:t>
            </a:r>
            <a:endParaRPr lang="fr-FR" dirty="0"/>
          </a:p>
        </p:txBody>
      </p:sp>
      <p:sp>
        <p:nvSpPr>
          <p:cNvPr id="16" name="ZoneTexte 15"/>
          <p:cNvSpPr txBox="1"/>
          <p:nvPr/>
        </p:nvSpPr>
        <p:spPr>
          <a:xfrm>
            <a:off x="6310489" y="1572357"/>
            <a:ext cx="2641600" cy="369332"/>
          </a:xfrm>
          <a:prstGeom prst="rect">
            <a:avLst/>
          </a:prstGeom>
          <a:noFill/>
        </p:spPr>
        <p:txBody>
          <a:bodyPr wrap="square" rtlCol="0">
            <a:spAutoFit/>
          </a:bodyPr>
          <a:lstStyle/>
          <a:p>
            <a:endParaRPr lang="fr-FR" dirty="0"/>
          </a:p>
        </p:txBody>
      </p:sp>
      <p:sp>
        <p:nvSpPr>
          <p:cNvPr id="17" name="ZoneTexte 16"/>
          <p:cNvSpPr txBox="1"/>
          <p:nvPr/>
        </p:nvSpPr>
        <p:spPr>
          <a:xfrm>
            <a:off x="5808134" y="1794933"/>
            <a:ext cx="2613872" cy="923330"/>
          </a:xfrm>
          <a:prstGeom prst="rect">
            <a:avLst/>
          </a:prstGeom>
          <a:solidFill>
            <a:srgbClr val="CCFF99"/>
          </a:solidFill>
        </p:spPr>
        <p:txBody>
          <a:bodyPr wrap="square" rtlCol="0">
            <a:spAutoFit/>
          </a:bodyPr>
          <a:lstStyle/>
          <a:p>
            <a:r>
              <a:rPr lang="fr-FR" dirty="0" smtClean="0"/>
              <a:t>Les savoirs littéraires, scientifiques, historiques et juridiques.</a:t>
            </a:r>
            <a:endParaRPr lang="fr-FR" dirty="0"/>
          </a:p>
        </p:txBody>
      </p:sp>
      <p:sp>
        <p:nvSpPr>
          <p:cNvPr id="18" name="ZoneTexte 17"/>
          <p:cNvSpPr txBox="1"/>
          <p:nvPr/>
        </p:nvSpPr>
        <p:spPr>
          <a:xfrm>
            <a:off x="5565423" y="5339644"/>
            <a:ext cx="2195689" cy="923330"/>
          </a:xfrm>
          <a:prstGeom prst="rect">
            <a:avLst/>
          </a:prstGeom>
          <a:solidFill>
            <a:srgbClr val="CCFF99"/>
          </a:solidFill>
        </p:spPr>
        <p:txBody>
          <a:bodyPr wrap="square" rtlCol="0">
            <a:spAutoFit/>
          </a:bodyPr>
          <a:lstStyle/>
          <a:p>
            <a:r>
              <a:rPr lang="fr-FR" dirty="0" smtClean="0"/>
              <a:t>Les conseils d’élèves, les jeux de rôles, les débats réglés …</a:t>
            </a:r>
            <a:endParaRPr lang="fr-FR" dirty="0"/>
          </a:p>
        </p:txBody>
      </p:sp>
    </p:spTree>
    <p:extLst>
      <p:ext uri="{BB962C8B-B14F-4D97-AF65-F5344CB8AC3E}">
        <p14:creationId xmlns:p14="http://schemas.microsoft.com/office/powerpoint/2010/main" val="3186529081"/>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2" grpId="0">
        <p:bldAsOne/>
      </p:bldGraphic>
      <p:bldP spid="15"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CCFF99"/>
          </a:solidFill>
        </p:spPr>
        <p:txBody>
          <a:bodyPr vert="horz" lIns="91440" tIns="45720" rIns="91440" bIns="45720" rtlCol="0" anchor="ctr">
            <a:normAutofit/>
          </a:bodyPr>
          <a:lstStyle/>
          <a:p>
            <a:r>
              <a:rPr lang="fr-FR" sz="4000" b="1" dirty="0" smtClean="0"/>
              <a:t>Architecture du programme</a:t>
            </a:r>
            <a:endParaRPr lang="fr-FR" sz="4000" b="1" dirty="0"/>
          </a:p>
        </p:txBody>
      </p:sp>
      <p:sp>
        <p:nvSpPr>
          <p:cNvPr id="4" name="Organigramme : Alternative 3"/>
          <p:cNvSpPr/>
          <p:nvPr/>
        </p:nvSpPr>
        <p:spPr>
          <a:xfrm>
            <a:off x="457200" y="1417638"/>
            <a:ext cx="2528711" cy="1478845"/>
          </a:xfrm>
          <a:prstGeom prst="flowChartAlternateProcess">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fr-FR" b="1" u="sng" dirty="0">
                <a:solidFill>
                  <a:schemeClr val="tx1"/>
                </a:solidFill>
              </a:rPr>
              <a:t>Dimension </a:t>
            </a:r>
            <a:r>
              <a:rPr lang="fr-FR" b="1" u="sng" dirty="0" smtClean="0">
                <a:solidFill>
                  <a:schemeClr val="tx1"/>
                </a:solidFill>
              </a:rPr>
              <a:t>sensible</a:t>
            </a:r>
          </a:p>
          <a:p>
            <a:pPr marL="0" lvl="1" algn="ctr"/>
            <a:r>
              <a:rPr lang="fr-FR" b="1" cap="all" dirty="0" smtClean="0">
                <a:solidFill>
                  <a:srgbClr val="000000"/>
                </a:solidFill>
              </a:rPr>
              <a:t>La sensibilité </a:t>
            </a:r>
            <a:r>
              <a:rPr lang="fr-FR" b="1" dirty="0" smtClean="0">
                <a:solidFill>
                  <a:srgbClr val="000000"/>
                </a:solidFill>
              </a:rPr>
              <a:t>:</a:t>
            </a:r>
          </a:p>
          <a:p>
            <a:pPr marL="0" lvl="1" algn="ctr"/>
            <a:r>
              <a:rPr lang="fr-FR" dirty="0" smtClean="0">
                <a:solidFill>
                  <a:srgbClr val="000000"/>
                </a:solidFill>
              </a:rPr>
              <a:t>soi et les autres</a:t>
            </a:r>
            <a:endParaRPr lang="fr-FR" dirty="0">
              <a:solidFill>
                <a:srgbClr val="000000"/>
              </a:solidFill>
            </a:endParaRPr>
          </a:p>
          <a:p>
            <a:pPr algn="ctr"/>
            <a:endParaRPr lang="fr-FR" dirty="0"/>
          </a:p>
        </p:txBody>
      </p:sp>
      <p:sp>
        <p:nvSpPr>
          <p:cNvPr id="5" name="Organigramme : Alternative 4"/>
          <p:cNvSpPr/>
          <p:nvPr/>
        </p:nvSpPr>
        <p:spPr>
          <a:xfrm>
            <a:off x="6158089" y="1417638"/>
            <a:ext cx="2528711" cy="1478845"/>
          </a:xfrm>
          <a:prstGeom prst="flowChartAlternateProcess">
            <a:avLst/>
          </a:prstGeom>
          <a:solidFill>
            <a:srgbClr val="67E63A"/>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fr-FR" b="1" u="sng" dirty="0">
                <a:solidFill>
                  <a:schemeClr val="tx1"/>
                </a:solidFill>
              </a:rPr>
              <a:t>Dimension </a:t>
            </a:r>
            <a:r>
              <a:rPr lang="fr-FR" b="1" u="sng" dirty="0" smtClean="0">
                <a:solidFill>
                  <a:schemeClr val="tx1"/>
                </a:solidFill>
              </a:rPr>
              <a:t>normative</a:t>
            </a:r>
          </a:p>
          <a:p>
            <a:pPr marL="0" lvl="1" algn="ctr"/>
            <a:r>
              <a:rPr lang="fr-FR" b="1" cap="all" dirty="0">
                <a:solidFill>
                  <a:srgbClr val="000000"/>
                </a:solidFill>
              </a:rPr>
              <a:t>Le droit et la règle</a:t>
            </a:r>
            <a:r>
              <a:rPr lang="fr-FR" b="1" dirty="0">
                <a:solidFill>
                  <a:srgbClr val="000000"/>
                </a:solidFill>
              </a:rPr>
              <a:t> : </a:t>
            </a:r>
            <a:r>
              <a:rPr lang="fr-FR" dirty="0">
                <a:solidFill>
                  <a:srgbClr val="000000"/>
                </a:solidFill>
              </a:rPr>
              <a:t>des principes pour vivre avec les autres</a:t>
            </a:r>
          </a:p>
          <a:p>
            <a:pPr algn="ctr"/>
            <a:endParaRPr lang="fr-FR" dirty="0"/>
          </a:p>
        </p:txBody>
      </p:sp>
      <p:sp>
        <p:nvSpPr>
          <p:cNvPr id="6" name="Organigramme : Alternative 5"/>
          <p:cNvSpPr/>
          <p:nvPr/>
        </p:nvSpPr>
        <p:spPr>
          <a:xfrm>
            <a:off x="581376" y="4335108"/>
            <a:ext cx="2528711" cy="1478845"/>
          </a:xfrm>
          <a:prstGeom prst="flowChartAlternateProcess">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fr-FR" b="1" u="sng" dirty="0" smtClean="0">
                <a:solidFill>
                  <a:schemeClr val="tx1"/>
                </a:solidFill>
              </a:rPr>
              <a:t>Dimension pratique</a:t>
            </a:r>
          </a:p>
          <a:p>
            <a:pPr marL="0" lvl="1" algn="ctr"/>
            <a:r>
              <a:rPr lang="fr-FR" b="1" cap="all" dirty="0" smtClean="0">
                <a:solidFill>
                  <a:srgbClr val="000000"/>
                </a:solidFill>
              </a:rPr>
              <a:t>L'engagement</a:t>
            </a:r>
            <a:r>
              <a:rPr lang="fr-FR" b="1" cap="all" dirty="0">
                <a:solidFill>
                  <a:srgbClr val="000000"/>
                </a:solidFill>
              </a:rPr>
              <a:t> </a:t>
            </a:r>
            <a:r>
              <a:rPr lang="fr-FR" b="1" dirty="0">
                <a:solidFill>
                  <a:srgbClr val="000000"/>
                </a:solidFill>
              </a:rPr>
              <a:t>: </a:t>
            </a:r>
            <a:endParaRPr lang="fr-FR" b="1" dirty="0" smtClean="0">
              <a:solidFill>
                <a:srgbClr val="000000"/>
              </a:solidFill>
            </a:endParaRPr>
          </a:p>
          <a:p>
            <a:pPr marL="0" lvl="1" algn="ctr"/>
            <a:r>
              <a:rPr lang="fr-FR" dirty="0" smtClean="0">
                <a:solidFill>
                  <a:srgbClr val="000000"/>
                </a:solidFill>
              </a:rPr>
              <a:t>agir </a:t>
            </a:r>
            <a:r>
              <a:rPr lang="fr-FR" dirty="0">
                <a:solidFill>
                  <a:srgbClr val="000000"/>
                </a:solidFill>
              </a:rPr>
              <a:t>individuellement et collectivement</a:t>
            </a:r>
          </a:p>
        </p:txBody>
      </p:sp>
      <p:sp>
        <p:nvSpPr>
          <p:cNvPr id="7" name="Organigramme : Alternative 6"/>
          <p:cNvSpPr/>
          <p:nvPr/>
        </p:nvSpPr>
        <p:spPr>
          <a:xfrm>
            <a:off x="6158088" y="4302124"/>
            <a:ext cx="2528711" cy="1478845"/>
          </a:xfrm>
          <a:prstGeom prst="flowChartAlternateProcess">
            <a:avLst/>
          </a:prstGeom>
          <a:solidFill>
            <a:srgbClr val="FCFF6D"/>
          </a:solidFill>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fr-FR" b="1" u="sng" dirty="0" smtClean="0">
                <a:solidFill>
                  <a:schemeClr val="tx1"/>
                </a:solidFill>
              </a:rPr>
              <a:t>Dimension cognitive</a:t>
            </a:r>
          </a:p>
          <a:p>
            <a:pPr marL="0" lvl="1" algn="ctr"/>
            <a:r>
              <a:rPr lang="fr-FR" b="1" cap="all" dirty="0">
                <a:solidFill>
                  <a:srgbClr val="000000"/>
                </a:solidFill>
              </a:rPr>
              <a:t>Le jugement</a:t>
            </a:r>
            <a:r>
              <a:rPr lang="fr-FR" b="1" dirty="0">
                <a:solidFill>
                  <a:srgbClr val="000000"/>
                </a:solidFill>
              </a:rPr>
              <a:t> </a:t>
            </a:r>
            <a:r>
              <a:rPr lang="fr-FR" b="1" dirty="0" smtClean="0">
                <a:solidFill>
                  <a:srgbClr val="000000"/>
                </a:solidFill>
              </a:rPr>
              <a:t>:</a:t>
            </a:r>
          </a:p>
          <a:p>
            <a:pPr marL="0" lvl="1" algn="ctr"/>
            <a:r>
              <a:rPr lang="fr-FR" dirty="0" smtClean="0">
                <a:solidFill>
                  <a:srgbClr val="000000"/>
                </a:solidFill>
              </a:rPr>
              <a:t> </a:t>
            </a:r>
            <a:r>
              <a:rPr lang="fr-FR" dirty="0">
                <a:solidFill>
                  <a:srgbClr val="000000"/>
                </a:solidFill>
              </a:rPr>
              <a:t>penser par soi-même et avec les </a:t>
            </a:r>
            <a:r>
              <a:rPr lang="fr-FR" dirty="0" smtClean="0">
                <a:solidFill>
                  <a:srgbClr val="000000"/>
                </a:solidFill>
              </a:rPr>
              <a:t>autres </a:t>
            </a:r>
            <a:endParaRPr lang="fr-FR" dirty="0">
              <a:solidFill>
                <a:srgbClr val="000000"/>
              </a:solidFill>
            </a:endParaRPr>
          </a:p>
          <a:p>
            <a:pPr marL="0" lvl="1" algn="ctr"/>
            <a:endParaRPr lang="fr-FR" dirty="0"/>
          </a:p>
        </p:txBody>
      </p:sp>
      <p:sp>
        <p:nvSpPr>
          <p:cNvPr id="8" name="Ellipse 7"/>
          <p:cNvSpPr/>
          <p:nvPr/>
        </p:nvSpPr>
        <p:spPr>
          <a:xfrm>
            <a:off x="3369732" y="2652889"/>
            <a:ext cx="2489200" cy="1816629"/>
          </a:xfrm>
          <a:prstGeom prst="ellipse">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smtClean="0">
                <a:solidFill>
                  <a:schemeClr val="tx1"/>
                </a:solidFill>
              </a:rPr>
              <a:t>La culture </a:t>
            </a:r>
            <a:r>
              <a:rPr lang="fr-FR" sz="2000" b="1" dirty="0">
                <a:solidFill>
                  <a:schemeClr val="tx1"/>
                </a:solidFill>
              </a:rPr>
              <a:t>morale et </a:t>
            </a:r>
            <a:r>
              <a:rPr lang="fr-FR" sz="2000" b="1" dirty="0" smtClean="0">
                <a:solidFill>
                  <a:schemeClr val="tx1"/>
                </a:solidFill>
              </a:rPr>
              <a:t>civique …</a:t>
            </a:r>
            <a:endParaRPr lang="fr-FR" sz="2000" b="1" dirty="0">
              <a:solidFill>
                <a:schemeClr val="tx1"/>
              </a:solidFill>
            </a:endParaRPr>
          </a:p>
          <a:p>
            <a:pPr algn="ctr"/>
            <a:endParaRPr lang="fr-FR" b="1" dirty="0"/>
          </a:p>
        </p:txBody>
      </p:sp>
      <p:cxnSp>
        <p:nvCxnSpPr>
          <p:cNvPr id="10" name="Connecteur droit avec flèche 9"/>
          <p:cNvCxnSpPr>
            <a:endCxn id="8" idx="1"/>
          </p:cNvCxnSpPr>
          <p:nvPr/>
        </p:nvCxnSpPr>
        <p:spPr>
          <a:xfrm>
            <a:off x="2985911" y="2348089"/>
            <a:ext cx="748356" cy="5708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flipH="1">
            <a:off x="5588000" y="2348089"/>
            <a:ext cx="570088" cy="695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a:endCxn id="8" idx="3"/>
          </p:cNvCxnSpPr>
          <p:nvPr/>
        </p:nvCxnSpPr>
        <p:spPr>
          <a:xfrm flipV="1">
            <a:off x="3138311" y="4203479"/>
            <a:ext cx="595956" cy="7523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a:stCxn id="7" idx="1"/>
            <a:endCxn id="8" idx="5"/>
          </p:cNvCxnSpPr>
          <p:nvPr/>
        </p:nvCxnSpPr>
        <p:spPr>
          <a:xfrm flipH="1" flipV="1">
            <a:off x="5494397" y="4203479"/>
            <a:ext cx="663691" cy="8380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Double flèche horizontale 23"/>
          <p:cNvSpPr/>
          <p:nvPr/>
        </p:nvSpPr>
        <p:spPr>
          <a:xfrm>
            <a:off x="3262489" y="1896533"/>
            <a:ext cx="2754489" cy="26052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Double flèche horizontale 24"/>
          <p:cNvSpPr/>
          <p:nvPr/>
        </p:nvSpPr>
        <p:spPr>
          <a:xfrm rot="5400000">
            <a:off x="6753458" y="3486005"/>
            <a:ext cx="1439572" cy="26052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Double flèche horizontale 26"/>
          <p:cNvSpPr/>
          <p:nvPr/>
        </p:nvSpPr>
        <p:spPr>
          <a:xfrm>
            <a:off x="3138311" y="5074970"/>
            <a:ext cx="2754489" cy="26052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Double flèche horizontale 27"/>
          <p:cNvSpPr/>
          <p:nvPr/>
        </p:nvSpPr>
        <p:spPr>
          <a:xfrm rot="5400000">
            <a:off x="1092520" y="3486006"/>
            <a:ext cx="1439572" cy="26052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352900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1000"/>
                                        <p:tgtEl>
                                          <p:spTgt spid="24"/>
                                        </p:tgtEl>
                                      </p:cBhvr>
                                    </p:animEffect>
                                    <p:anim calcmode="lin" valueType="num">
                                      <p:cBhvr>
                                        <p:cTn id="71" dur="1000" fill="hold"/>
                                        <p:tgtEl>
                                          <p:spTgt spid="24"/>
                                        </p:tgtEl>
                                        <p:attrNameLst>
                                          <p:attrName>ppt_x</p:attrName>
                                        </p:attrNameLst>
                                      </p:cBhvr>
                                      <p:tavLst>
                                        <p:tav tm="0">
                                          <p:val>
                                            <p:strVal val="#ppt_x"/>
                                          </p:val>
                                        </p:tav>
                                        <p:tav tm="100000">
                                          <p:val>
                                            <p:strVal val="#ppt_x"/>
                                          </p:val>
                                        </p:tav>
                                      </p:tavLst>
                                    </p:anim>
                                    <p:anim calcmode="lin" valueType="num">
                                      <p:cBhvr>
                                        <p:cTn id="72" dur="1000" fill="hold"/>
                                        <p:tgtEl>
                                          <p:spTgt spid="2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1000"/>
                                        <p:tgtEl>
                                          <p:spTgt spid="28"/>
                                        </p:tgtEl>
                                      </p:cBhvr>
                                    </p:animEffect>
                                    <p:anim calcmode="lin" valueType="num">
                                      <p:cBhvr>
                                        <p:cTn id="86" dur="1000" fill="hold"/>
                                        <p:tgtEl>
                                          <p:spTgt spid="28"/>
                                        </p:tgtEl>
                                        <p:attrNameLst>
                                          <p:attrName>ppt_x</p:attrName>
                                        </p:attrNameLst>
                                      </p:cBhvr>
                                      <p:tavLst>
                                        <p:tav tm="0">
                                          <p:val>
                                            <p:strVal val="#ppt_x"/>
                                          </p:val>
                                        </p:tav>
                                        <p:tav tm="100000">
                                          <p:val>
                                            <p:strVal val="#ppt_x"/>
                                          </p:val>
                                        </p:tav>
                                      </p:tavLst>
                                    </p:anim>
                                    <p:anim calcmode="lin" valueType="num">
                                      <p:cBhvr>
                                        <p:cTn id="8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4" grpId="0" animBg="1"/>
      <p:bldP spid="25"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22231"/>
            <a:ext cx="8229600" cy="4389521"/>
          </a:xfrm>
        </p:spPr>
        <p:txBody>
          <a:bodyPr>
            <a:normAutofit/>
          </a:bodyPr>
          <a:lstStyle/>
          <a:p>
            <a:r>
              <a:rPr lang="fr-FR" b="1" dirty="0" smtClean="0"/>
              <a:t>Éthique professionnelle</a:t>
            </a:r>
            <a:endParaRPr lang="fr-FR" dirty="0" smtClean="0"/>
          </a:p>
          <a:p>
            <a:pPr lvl="1"/>
            <a:r>
              <a:rPr lang="fr-FR" dirty="0" smtClean="0"/>
              <a:t>normes et valeurs </a:t>
            </a:r>
            <a:r>
              <a:rPr lang="fr-FR" i="1" dirty="0" smtClean="0"/>
              <a:t>(cf. Pierre Kahn)</a:t>
            </a:r>
            <a:r>
              <a:rPr lang="fr-FR" dirty="0" smtClean="0"/>
              <a:t>, </a:t>
            </a:r>
          </a:p>
          <a:p>
            <a:pPr lvl="1"/>
            <a:r>
              <a:rPr lang="fr-FR" dirty="0" smtClean="0"/>
              <a:t>obligation de neutralité et de promotion des valeurs de la République</a:t>
            </a:r>
          </a:p>
          <a:p>
            <a:pPr marL="0" indent="0">
              <a:buNone/>
            </a:pPr>
            <a:endParaRPr lang="fr-FR" dirty="0" smtClean="0"/>
          </a:p>
          <a:p>
            <a:r>
              <a:rPr lang="fr-FR" b="1" dirty="0" smtClean="0"/>
              <a:t>Réflexion des équipes</a:t>
            </a:r>
            <a:endParaRPr lang="fr-FR" dirty="0" smtClean="0"/>
          </a:p>
          <a:p>
            <a:pPr lvl="1"/>
            <a:r>
              <a:rPr lang="fr-FR" dirty="0" smtClean="0"/>
              <a:t>pour articuler les quatre dimensions constitutives de l’EMC</a:t>
            </a:r>
          </a:p>
        </p:txBody>
      </p:sp>
      <p:sp>
        <p:nvSpPr>
          <p:cNvPr id="4" name="Titre 1"/>
          <p:cNvSpPr>
            <a:spLocks noGrp="1"/>
          </p:cNvSpPr>
          <p:nvPr>
            <p:ph type="title"/>
          </p:nvPr>
        </p:nvSpPr>
        <p:spPr>
          <a:solidFill>
            <a:srgbClr val="CCFF99"/>
          </a:solidFill>
        </p:spPr>
        <p:txBody>
          <a:bodyPr vert="horz" lIns="91440" tIns="45720" rIns="91440" bIns="45720" rtlCol="0" anchor="ctr">
            <a:normAutofit fontScale="90000"/>
          </a:bodyPr>
          <a:lstStyle/>
          <a:p>
            <a:r>
              <a:rPr lang="fr-FR" sz="4000" b="1" dirty="0" smtClean="0"/>
              <a:t>L’EMC dans le quotidien de la classe : Les gestes professionnels (</a:t>
            </a:r>
            <a:r>
              <a:rPr lang="fr-FR" sz="4000" b="1" dirty="0" err="1" smtClean="0"/>
              <a:t>éduscol</a:t>
            </a:r>
            <a:r>
              <a:rPr lang="fr-FR" sz="4000" b="1" dirty="0" smtClean="0"/>
              <a:t>)</a:t>
            </a:r>
            <a:endParaRPr lang="fr-FR" sz="4000" b="1" dirty="0"/>
          </a:p>
        </p:txBody>
      </p:sp>
    </p:spTree>
    <p:extLst>
      <p:ext uri="{BB962C8B-B14F-4D97-AF65-F5344CB8AC3E}">
        <p14:creationId xmlns:p14="http://schemas.microsoft.com/office/powerpoint/2010/main" val="2218132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4" end="4"/>
                                            </p:txEl>
                                          </p:spTgt>
                                        </p:tgtEl>
                                      </p:cBhvr>
                                    </p:animEffect>
                                  </p:childTnLst>
                                </p:cTn>
                              </p:par>
                              <p:par>
                                <p:cTn id="27" presetID="29"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0648"/>
            <a:ext cx="9144000" cy="6113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728234" y="6509439"/>
            <a:ext cx="184666"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6119687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5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2"/>
            <a:ext cx="9154630" cy="5989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689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5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4" y="402970"/>
            <a:ext cx="9114761" cy="5961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597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73FF13"/>
          </a:solidFill>
        </p:spPr>
        <p:txBody>
          <a:bodyPr>
            <a:normAutofit/>
          </a:bodyPr>
          <a:lstStyle/>
          <a:p>
            <a:r>
              <a:rPr lang="fr-FR" dirty="0" smtClean="0"/>
              <a:t>Egalité filles – garçons</a:t>
            </a:r>
            <a:br>
              <a:rPr lang="fr-FR" dirty="0" smtClean="0"/>
            </a:br>
            <a:r>
              <a:rPr lang="fr-FR" sz="2200" dirty="0" smtClean="0"/>
              <a:t>Intervention de Marie DURU-BELLAT</a:t>
            </a:r>
            <a:endParaRPr lang="fr-FR" sz="2200" dirty="0"/>
          </a:p>
        </p:txBody>
      </p:sp>
      <p:sp>
        <p:nvSpPr>
          <p:cNvPr id="3" name="Espace réservé du contenu 2"/>
          <p:cNvSpPr>
            <a:spLocks noGrp="1"/>
          </p:cNvSpPr>
          <p:nvPr>
            <p:ph idx="1"/>
          </p:nvPr>
        </p:nvSpPr>
        <p:spPr>
          <a:xfrm>
            <a:off x="799604" y="1523811"/>
            <a:ext cx="7702067" cy="422219"/>
          </a:xfrm>
        </p:spPr>
        <p:txBody>
          <a:bodyPr/>
          <a:lstStyle/>
          <a:p>
            <a:pPr marL="0" indent="0" algn="ctr">
              <a:buNone/>
            </a:pPr>
            <a:r>
              <a:rPr lang="fr-FR" sz="1600" dirty="0">
                <a:hlinkClick r:id="rId3"/>
              </a:rPr>
              <a:t>https://drive.google.com/file/d/0B8aseZEfZhzoMjJXaEE0ZzM5Y2M/view?pref=2&amp;pli=</a:t>
            </a:r>
            <a:r>
              <a:rPr lang="fr-FR" sz="1600" dirty="0" smtClean="0">
                <a:hlinkClick r:id="rId3"/>
              </a:rPr>
              <a:t>1</a:t>
            </a:r>
            <a:endParaRPr lang="fr-FR" sz="1600" dirty="0" smtClean="0"/>
          </a:p>
          <a:p>
            <a:pPr marL="0" indent="0">
              <a:buNone/>
            </a:pPr>
            <a:endParaRPr lang="fr-FR" dirty="0"/>
          </a:p>
        </p:txBody>
      </p:sp>
      <p:pic>
        <p:nvPicPr>
          <p:cNvPr id="5" name="Image 4">
            <a:hlinkClick r:id="rId3"/>
          </p:cNvPr>
          <p:cNvPicPr>
            <a:picLocks noChangeAspect="1"/>
          </p:cNvPicPr>
          <p:nvPr/>
        </p:nvPicPr>
        <p:blipFill>
          <a:blip r:embed="rId4"/>
          <a:stretch>
            <a:fillRect/>
          </a:stretch>
        </p:blipFill>
        <p:spPr>
          <a:xfrm>
            <a:off x="457200" y="2001726"/>
            <a:ext cx="8229600" cy="4653444"/>
          </a:xfrm>
          <a:prstGeom prst="rect">
            <a:avLst/>
          </a:prstGeom>
        </p:spPr>
      </p:pic>
    </p:spTree>
    <p:extLst>
      <p:ext uri="{BB962C8B-B14F-4D97-AF65-F5344CB8AC3E}">
        <p14:creationId xmlns:p14="http://schemas.microsoft.com/office/powerpoint/2010/main" val="33031745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753" y="188640"/>
            <a:ext cx="8953923"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2693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95372"/>
            <a:ext cx="8229600" cy="914697"/>
          </a:xfrm>
          <a:solidFill>
            <a:srgbClr val="CCFF99"/>
          </a:solidFill>
        </p:spPr>
        <p:txBody>
          <a:bodyPr vert="horz" lIns="91440" tIns="45720" rIns="91440" bIns="45720" rtlCol="0" anchor="ctr">
            <a:normAutofit fontScale="90000"/>
          </a:bodyPr>
          <a:lstStyle/>
          <a:p>
            <a:r>
              <a:rPr lang="fr-FR" sz="3600" b="1" dirty="0" smtClean="0"/>
              <a:t>L’EMC dans le quotidien de la classe : </a:t>
            </a:r>
            <a:br>
              <a:rPr lang="fr-FR" sz="3600" b="1" dirty="0" smtClean="0"/>
            </a:br>
            <a:r>
              <a:rPr lang="fr-FR" sz="3600" b="1" dirty="0" smtClean="0"/>
              <a:t>Les gestes professionnels (</a:t>
            </a:r>
            <a:r>
              <a:rPr lang="fr-FR" sz="3600" dirty="0" err="1" smtClean="0"/>
              <a:t>édu</a:t>
            </a:r>
            <a:r>
              <a:rPr lang="fr-FR" sz="3600" b="1" dirty="0" err="1" smtClean="0"/>
              <a:t>scol</a:t>
            </a:r>
            <a:r>
              <a:rPr lang="fr-FR" sz="3600" b="1" dirty="0" smtClean="0"/>
              <a:t>)</a:t>
            </a:r>
            <a:endParaRPr lang="fr-FR" sz="3600" b="1" dirty="0"/>
          </a:p>
        </p:txBody>
      </p:sp>
      <p:sp>
        <p:nvSpPr>
          <p:cNvPr id="3" name="Espace réservé du contenu 2"/>
          <p:cNvSpPr>
            <a:spLocks noGrp="1"/>
          </p:cNvSpPr>
          <p:nvPr>
            <p:ph idx="1"/>
          </p:nvPr>
        </p:nvSpPr>
        <p:spPr>
          <a:xfrm>
            <a:off x="457200" y="1431471"/>
            <a:ext cx="8229600" cy="4953641"/>
          </a:xfrm>
        </p:spPr>
        <p:txBody>
          <a:bodyPr>
            <a:normAutofit fontScale="62500" lnSpcReduction="20000"/>
          </a:bodyPr>
          <a:lstStyle/>
          <a:p>
            <a:pPr marL="0" indent="0">
              <a:buNone/>
            </a:pPr>
            <a:r>
              <a:rPr lang="fr-FR" sz="3600" b="1" dirty="0" smtClean="0"/>
              <a:t>Rapport aux savoirs et aux apprentissages</a:t>
            </a:r>
          </a:p>
          <a:p>
            <a:pPr marL="914400" lvl="1" indent="-514350">
              <a:buFont typeface="+mj-lt"/>
              <a:buAutoNum type="arabicPeriod"/>
            </a:pPr>
            <a:r>
              <a:rPr lang="fr-FR" sz="3200" b="1" dirty="0" smtClean="0"/>
              <a:t>Principes invariants</a:t>
            </a:r>
          </a:p>
          <a:p>
            <a:pPr marL="1314450" lvl="2" indent="-514350"/>
            <a:r>
              <a:rPr lang="fr-FR" dirty="0" smtClean="0"/>
              <a:t>Vise la réflexion des élèves</a:t>
            </a:r>
          </a:p>
          <a:p>
            <a:pPr marL="1314450" lvl="2" indent="-514350"/>
            <a:r>
              <a:rPr lang="fr-FR" dirty="0" smtClean="0"/>
              <a:t>Nécessite la cohérence des pratiques de l’équipe enseignante</a:t>
            </a:r>
          </a:p>
          <a:p>
            <a:pPr marL="914400" lvl="1" indent="-514350">
              <a:buFont typeface="+mj-lt"/>
              <a:buAutoNum type="arabicPeriod"/>
            </a:pPr>
            <a:r>
              <a:rPr lang="fr-FR" sz="3200" b="1" dirty="0" smtClean="0"/>
              <a:t>Démarches</a:t>
            </a:r>
          </a:p>
          <a:p>
            <a:pPr marL="1314450" lvl="2" indent="-514350"/>
            <a:r>
              <a:rPr lang="fr-FR" dirty="0" smtClean="0"/>
              <a:t>L’amorce – La mise au travail – La correction – La trace écrite finale</a:t>
            </a:r>
          </a:p>
          <a:p>
            <a:pPr marL="914400" lvl="1" indent="-514350">
              <a:buFont typeface="+mj-lt"/>
              <a:buAutoNum type="arabicPeriod"/>
            </a:pPr>
            <a:r>
              <a:rPr lang="fr-FR" sz="3200" b="1" dirty="0" smtClean="0"/>
              <a:t>Conditions de réussite</a:t>
            </a:r>
          </a:p>
          <a:p>
            <a:pPr marL="1314450" lvl="2" indent="-514350"/>
            <a:r>
              <a:rPr lang="fr-FR" dirty="0" smtClean="0"/>
              <a:t>Du point de vue didactique – Du point de vue pédagogique</a:t>
            </a:r>
          </a:p>
          <a:p>
            <a:pPr marL="0" indent="0">
              <a:buNone/>
            </a:pPr>
            <a:r>
              <a:rPr lang="fr-FR" sz="3600" b="1" dirty="0" smtClean="0"/>
              <a:t>Rapport à la loi et aux autres</a:t>
            </a:r>
          </a:p>
          <a:p>
            <a:pPr marL="914400" lvl="1" indent="-514350">
              <a:buFont typeface="+mj-lt"/>
              <a:buAutoNum type="arabicPeriod"/>
            </a:pPr>
            <a:r>
              <a:rPr lang="fr-FR" sz="3200" b="1" dirty="0"/>
              <a:t>Principes </a:t>
            </a:r>
            <a:r>
              <a:rPr lang="fr-FR" sz="3200" b="1" dirty="0" smtClean="0"/>
              <a:t>invariants</a:t>
            </a:r>
          </a:p>
          <a:p>
            <a:pPr marL="1314450" lvl="2" indent="-514350"/>
            <a:r>
              <a:rPr lang="fr-FR" dirty="0" smtClean="0"/>
              <a:t>Garant du cadre, de la sécurité et des apprentissages</a:t>
            </a:r>
          </a:p>
          <a:p>
            <a:pPr marL="1314450" lvl="2" indent="-514350"/>
            <a:r>
              <a:rPr lang="fr-FR" dirty="0" smtClean="0"/>
              <a:t>Questionnement des fonctionnements de classe et de la notion de sanction</a:t>
            </a:r>
            <a:endParaRPr lang="fr-FR" dirty="0"/>
          </a:p>
          <a:p>
            <a:pPr marL="914400" lvl="1" indent="-514350">
              <a:buFont typeface="+mj-lt"/>
              <a:buAutoNum type="arabicPeriod"/>
            </a:pPr>
            <a:r>
              <a:rPr lang="fr-FR" sz="3200" b="1" dirty="0" smtClean="0"/>
              <a:t>Démarches</a:t>
            </a:r>
          </a:p>
          <a:p>
            <a:pPr marL="1314450" lvl="2" indent="-514350"/>
            <a:r>
              <a:rPr lang="fr-FR" dirty="0"/>
              <a:t>Exemplarité des enseignants</a:t>
            </a:r>
          </a:p>
          <a:p>
            <a:pPr marL="1314450" lvl="2" indent="-514350"/>
            <a:r>
              <a:rPr lang="fr-FR" dirty="0"/>
              <a:t>Connaissance de l’institution – Instauration d’un climat scolaire serein – Relation de coéducation avec la </a:t>
            </a:r>
            <a:r>
              <a:rPr lang="fr-FR" dirty="0" smtClean="0"/>
              <a:t>famille</a:t>
            </a:r>
            <a:endParaRPr lang="fr-FR" sz="3200" dirty="0"/>
          </a:p>
          <a:p>
            <a:pPr marL="914400" lvl="1" indent="-514350">
              <a:buFont typeface="+mj-lt"/>
              <a:buAutoNum type="arabicPeriod"/>
            </a:pPr>
            <a:r>
              <a:rPr lang="fr-FR" sz="3200" b="1" dirty="0"/>
              <a:t>Conditions de </a:t>
            </a:r>
            <a:r>
              <a:rPr lang="fr-FR" sz="3200" b="1" dirty="0" smtClean="0"/>
              <a:t>réussite</a:t>
            </a:r>
          </a:p>
          <a:p>
            <a:pPr marL="1314450" lvl="2" indent="-514350"/>
            <a:r>
              <a:rPr lang="fr-FR" dirty="0" smtClean="0"/>
              <a:t>Du point de vue éthique – Du point de vue pédagogique</a:t>
            </a:r>
            <a:endParaRPr lang="fr-FR" dirty="0"/>
          </a:p>
          <a:p>
            <a:pPr marL="0" indent="0">
              <a:buNone/>
            </a:pPr>
            <a:endParaRPr lang="fr-FR" b="1" dirty="0"/>
          </a:p>
        </p:txBody>
      </p:sp>
    </p:spTree>
    <p:extLst>
      <p:ext uri="{BB962C8B-B14F-4D97-AF65-F5344CB8AC3E}">
        <p14:creationId xmlns:p14="http://schemas.microsoft.com/office/powerpoint/2010/main" val="3532182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 calcmode="lin" valueType="num">
                                      <p:cBhvr>
                                        <p:cTn id="14"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from="(-#ppt_w/2)" to="(#ppt_x)" calcmode="lin" valueType="num">
                                      <p:cBhvr>
                                        <p:cTn id="21" dur="600" fill="hold">
                                          <p:stCondLst>
                                            <p:cond delay="0"/>
                                          </p:stCondLst>
                                        </p:cTn>
                                        <p:tgtEl>
                                          <p:spTgt spid="3">
                                            <p:txEl>
                                              <p:pRg st="1" end="1"/>
                                            </p:txEl>
                                          </p:spTgt>
                                        </p:tgtEl>
                                        <p:attrNameLst>
                                          <p:attrName>ppt_x</p:attrName>
                                        </p:attrNameLst>
                                      </p:cBhvr>
                                    </p:anim>
                                    <p:anim from="0" to="-1.0" calcmode="lin" valueType="num">
                                      <p:cBhvr>
                                        <p:cTn id="22" dur="200" decel="50000" autoRev="1" fill="hold">
                                          <p:stCondLst>
                                            <p:cond delay="600"/>
                                          </p:stCondLst>
                                        </p:cTn>
                                        <p:tgtEl>
                                          <p:spTgt spid="3">
                                            <p:txEl>
                                              <p:pRg st="1" end="1"/>
                                            </p:txEl>
                                          </p:spTgt>
                                        </p:tgtEl>
                                        <p:attrNameLst>
                                          <p:attrName>xshear</p:attrName>
                                        </p:attrNameLst>
                                      </p:cBhvr>
                                    </p:anim>
                                    <p:animScale>
                                      <p:cBhvr>
                                        <p:cTn id="23" dur="200" decel="100000" autoRev="1" fill="hold">
                                          <p:stCondLst>
                                            <p:cond delay="600"/>
                                          </p:stCondLst>
                                        </p:cTn>
                                        <p:tgtEl>
                                          <p:spTgt spid="3">
                                            <p:txEl>
                                              <p:pRg st="1" end="1"/>
                                            </p:txEl>
                                          </p:spTgt>
                                        </p:tgtEl>
                                      </p:cBhvr>
                                      <p:from x="100000" y="100000"/>
                                      <p:to x="80000" y="100000"/>
                                    </p:animScale>
                                    <p:anim by="(#ppt_h/3+#ppt_w*0.1)" calcmode="lin" valueType="num">
                                      <p:cBhvr additive="sum">
                                        <p:cTn id="24" dur="200" decel="100000" autoRev="1" fill="hold">
                                          <p:stCondLst>
                                            <p:cond delay="600"/>
                                          </p:stCondLst>
                                        </p:cTn>
                                        <p:tgtEl>
                                          <p:spTgt spid="3">
                                            <p:txEl>
                                              <p:pRg st="1" end="1"/>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from="(-#ppt_w/2)" to="(#ppt_x)" calcmode="lin" valueType="num">
                                      <p:cBhvr>
                                        <p:cTn id="27" dur="600" fill="hold">
                                          <p:stCondLst>
                                            <p:cond delay="0"/>
                                          </p:stCondLst>
                                        </p:cTn>
                                        <p:tgtEl>
                                          <p:spTgt spid="3">
                                            <p:txEl>
                                              <p:pRg st="2" end="2"/>
                                            </p:txEl>
                                          </p:spTgt>
                                        </p:tgtEl>
                                        <p:attrNameLst>
                                          <p:attrName>ppt_x</p:attrName>
                                        </p:attrNameLst>
                                      </p:cBhvr>
                                    </p:anim>
                                    <p:anim from="0" to="-1.0" calcmode="lin" valueType="num">
                                      <p:cBhvr>
                                        <p:cTn id="28" dur="200" decel="50000" autoRev="1" fill="hold">
                                          <p:stCondLst>
                                            <p:cond delay="600"/>
                                          </p:stCondLst>
                                        </p:cTn>
                                        <p:tgtEl>
                                          <p:spTgt spid="3">
                                            <p:txEl>
                                              <p:pRg st="2" end="2"/>
                                            </p:txEl>
                                          </p:spTgt>
                                        </p:tgtEl>
                                        <p:attrNameLst>
                                          <p:attrName>xshear</p:attrName>
                                        </p:attrNameLst>
                                      </p:cBhvr>
                                    </p:anim>
                                    <p:animScale>
                                      <p:cBhvr>
                                        <p:cTn id="29" dur="200" decel="100000" autoRev="1" fill="hold">
                                          <p:stCondLst>
                                            <p:cond delay="600"/>
                                          </p:stCondLst>
                                        </p:cTn>
                                        <p:tgtEl>
                                          <p:spTgt spid="3">
                                            <p:txEl>
                                              <p:pRg st="2" end="2"/>
                                            </p:txEl>
                                          </p:spTgt>
                                        </p:tgtEl>
                                      </p:cBhvr>
                                      <p:from x="100000" y="100000"/>
                                      <p:to x="80000" y="100000"/>
                                    </p:animScale>
                                    <p:anim by="(#ppt_h/3+#ppt_w*0.1)" calcmode="lin" valueType="num">
                                      <p:cBhvr additive="sum">
                                        <p:cTn id="30" dur="200" decel="100000" autoRev="1" fill="hold">
                                          <p:stCondLst>
                                            <p:cond delay="600"/>
                                          </p:stCondLst>
                                        </p:cTn>
                                        <p:tgtEl>
                                          <p:spTgt spid="3">
                                            <p:txEl>
                                              <p:pRg st="2" end="2"/>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from="(-#ppt_w/2)" to="(#ppt_x)" calcmode="lin" valueType="num">
                                      <p:cBhvr>
                                        <p:cTn id="33" dur="600" fill="hold">
                                          <p:stCondLst>
                                            <p:cond delay="0"/>
                                          </p:stCondLst>
                                        </p:cTn>
                                        <p:tgtEl>
                                          <p:spTgt spid="3">
                                            <p:txEl>
                                              <p:pRg st="3" end="3"/>
                                            </p:txEl>
                                          </p:spTgt>
                                        </p:tgtEl>
                                        <p:attrNameLst>
                                          <p:attrName>ppt_x</p:attrName>
                                        </p:attrNameLst>
                                      </p:cBhvr>
                                    </p:anim>
                                    <p:anim from="0" to="-1.0" calcmode="lin" valueType="num">
                                      <p:cBhvr>
                                        <p:cTn id="34" dur="200" decel="50000" autoRev="1" fill="hold">
                                          <p:stCondLst>
                                            <p:cond delay="600"/>
                                          </p:stCondLst>
                                        </p:cTn>
                                        <p:tgtEl>
                                          <p:spTgt spid="3">
                                            <p:txEl>
                                              <p:pRg st="3" end="3"/>
                                            </p:txEl>
                                          </p:spTgt>
                                        </p:tgtEl>
                                        <p:attrNameLst>
                                          <p:attrName>xshear</p:attrName>
                                        </p:attrNameLst>
                                      </p:cBhvr>
                                    </p:anim>
                                    <p:animScale>
                                      <p:cBhvr>
                                        <p:cTn id="35" dur="200" decel="100000" autoRev="1" fill="hold">
                                          <p:stCondLst>
                                            <p:cond delay="600"/>
                                          </p:stCondLst>
                                        </p:cTn>
                                        <p:tgtEl>
                                          <p:spTgt spid="3">
                                            <p:txEl>
                                              <p:pRg st="3" end="3"/>
                                            </p:txEl>
                                          </p:spTgt>
                                        </p:tgtEl>
                                      </p:cBhvr>
                                      <p:from x="100000" y="100000"/>
                                      <p:to x="80000" y="100000"/>
                                    </p:animScale>
                                    <p:anim by="(#ppt_h/3+#ppt_w*0.1)" calcmode="lin" valueType="num">
                                      <p:cBhvr additive="sum">
                                        <p:cTn id="36"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from="(-#ppt_w/2)" to="(#ppt_x)" calcmode="lin" valueType="num">
                                      <p:cBhvr>
                                        <p:cTn id="41" dur="600" fill="hold">
                                          <p:stCondLst>
                                            <p:cond delay="0"/>
                                          </p:stCondLst>
                                        </p:cTn>
                                        <p:tgtEl>
                                          <p:spTgt spid="3">
                                            <p:txEl>
                                              <p:pRg st="4" end="4"/>
                                            </p:txEl>
                                          </p:spTgt>
                                        </p:tgtEl>
                                        <p:attrNameLst>
                                          <p:attrName>ppt_x</p:attrName>
                                        </p:attrNameLst>
                                      </p:cBhvr>
                                    </p:anim>
                                    <p:anim from="0" to="-1.0" calcmode="lin" valueType="num">
                                      <p:cBhvr>
                                        <p:cTn id="42" dur="200" decel="50000" autoRev="1" fill="hold">
                                          <p:stCondLst>
                                            <p:cond delay="600"/>
                                          </p:stCondLst>
                                        </p:cTn>
                                        <p:tgtEl>
                                          <p:spTgt spid="3">
                                            <p:txEl>
                                              <p:pRg st="4" end="4"/>
                                            </p:txEl>
                                          </p:spTgt>
                                        </p:tgtEl>
                                        <p:attrNameLst>
                                          <p:attrName>xshear</p:attrName>
                                        </p:attrNameLst>
                                      </p:cBhvr>
                                    </p:anim>
                                    <p:animScale>
                                      <p:cBhvr>
                                        <p:cTn id="43" dur="200" decel="100000" autoRev="1" fill="hold">
                                          <p:stCondLst>
                                            <p:cond delay="600"/>
                                          </p:stCondLst>
                                        </p:cTn>
                                        <p:tgtEl>
                                          <p:spTgt spid="3">
                                            <p:txEl>
                                              <p:pRg st="4" end="4"/>
                                            </p:txEl>
                                          </p:spTgt>
                                        </p:tgtEl>
                                      </p:cBhvr>
                                      <p:from x="100000" y="100000"/>
                                      <p:to x="80000" y="100000"/>
                                    </p:animScale>
                                    <p:anim by="(#ppt_h/3+#ppt_w*0.1)" calcmode="lin" valueType="num">
                                      <p:cBhvr additive="sum">
                                        <p:cTn id="44" dur="200" decel="100000" autoRev="1" fill="hold">
                                          <p:stCondLst>
                                            <p:cond delay="600"/>
                                          </p:stCondLst>
                                        </p:cTn>
                                        <p:tgtEl>
                                          <p:spTgt spid="3">
                                            <p:txEl>
                                              <p:pRg st="4" end="4"/>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3">
                                            <p:txEl>
                                              <p:pRg st="5" end="5"/>
                                            </p:txEl>
                                          </p:spTgt>
                                        </p:tgtEl>
                                        <p:attrNameLst>
                                          <p:attrName>ppt_x</p:attrName>
                                        </p:attrNameLst>
                                      </p:cBhvr>
                                    </p:anim>
                                    <p:anim from="0" to="-1.0" calcmode="lin" valueType="num">
                                      <p:cBhvr>
                                        <p:cTn id="48" dur="200" decel="50000" autoRev="1" fill="hold">
                                          <p:stCondLst>
                                            <p:cond delay="600"/>
                                          </p:stCondLst>
                                        </p:cTn>
                                        <p:tgtEl>
                                          <p:spTgt spid="3">
                                            <p:txEl>
                                              <p:pRg st="5" end="5"/>
                                            </p:txEl>
                                          </p:spTgt>
                                        </p:tgtEl>
                                        <p:attrNameLst>
                                          <p:attrName>xshear</p:attrName>
                                        </p:attrNameLst>
                                      </p:cBhvr>
                                    </p:anim>
                                    <p:animScale>
                                      <p:cBhvr>
                                        <p:cTn id="49" dur="200" decel="100000" autoRev="1" fill="hold">
                                          <p:stCondLst>
                                            <p:cond delay="600"/>
                                          </p:stCondLst>
                                        </p:cTn>
                                        <p:tgtEl>
                                          <p:spTgt spid="3">
                                            <p:txEl>
                                              <p:pRg st="5" end="5"/>
                                            </p:txEl>
                                          </p:spTgt>
                                        </p:tgtEl>
                                      </p:cBhvr>
                                      <p:from x="100000" y="100000"/>
                                      <p:to x="80000" y="100000"/>
                                    </p:animScale>
                                    <p:anim by="(#ppt_h/3+#ppt_w*0.1)" calcmode="lin" valueType="num">
                                      <p:cBhvr additive="sum">
                                        <p:cTn id="50"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from="(-#ppt_w/2)" to="(#ppt_x)" calcmode="lin" valueType="num">
                                      <p:cBhvr>
                                        <p:cTn id="55" dur="600" fill="hold">
                                          <p:stCondLst>
                                            <p:cond delay="0"/>
                                          </p:stCondLst>
                                        </p:cTn>
                                        <p:tgtEl>
                                          <p:spTgt spid="3">
                                            <p:txEl>
                                              <p:pRg st="6" end="6"/>
                                            </p:txEl>
                                          </p:spTgt>
                                        </p:tgtEl>
                                        <p:attrNameLst>
                                          <p:attrName>ppt_x</p:attrName>
                                        </p:attrNameLst>
                                      </p:cBhvr>
                                    </p:anim>
                                    <p:anim from="0" to="-1.0" calcmode="lin" valueType="num">
                                      <p:cBhvr>
                                        <p:cTn id="56" dur="200" decel="50000" autoRev="1" fill="hold">
                                          <p:stCondLst>
                                            <p:cond delay="600"/>
                                          </p:stCondLst>
                                        </p:cTn>
                                        <p:tgtEl>
                                          <p:spTgt spid="3">
                                            <p:txEl>
                                              <p:pRg st="6" end="6"/>
                                            </p:txEl>
                                          </p:spTgt>
                                        </p:tgtEl>
                                        <p:attrNameLst>
                                          <p:attrName>xshear</p:attrName>
                                        </p:attrNameLst>
                                      </p:cBhvr>
                                    </p:anim>
                                    <p:animScale>
                                      <p:cBhvr>
                                        <p:cTn id="57" dur="200" decel="100000" autoRev="1" fill="hold">
                                          <p:stCondLst>
                                            <p:cond delay="600"/>
                                          </p:stCondLst>
                                        </p:cTn>
                                        <p:tgtEl>
                                          <p:spTgt spid="3">
                                            <p:txEl>
                                              <p:pRg st="6" end="6"/>
                                            </p:txEl>
                                          </p:spTgt>
                                        </p:tgtEl>
                                      </p:cBhvr>
                                      <p:from x="100000" y="100000"/>
                                      <p:to x="80000" y="100000"/>
                                    </p:animScale>
                                    <p:anim by="(#ppt_h/3+#ppt_w*0.1)" calcmode="lin" valueType="num">
                                      <p:cBhvr additive="sum">
                                        <p:cTn id="58" dur="200" decel="100000" autoRev="1" fill="hold">
                                          <p:stCondLst>
                                            <p:cond delay="600"/>
                                          </p:stCondLst>
                                        </p:cTn>
                                        <p:tgtEl>
                                          <p:spTgt spid="3">
                                            <p:txEl>
                                              <p:pRg st="6" end="6"/>
                                            </p:txEl>
                                          </p:spTgt>
                                        </p:tgtEl>
                                        <p:attrNameLst>
                                          <p:attrName>ppt_x</p:attrName>
                                        </p:attrNameLst>
                                      </p:cBhvr>
                                    </p:anim>
                                  </p:childTnLst>
                                </p:cTn>
                              </p:par>
                              <p:par>
                                <p:cTn id="59" presetID="34"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from="(-#ppt_w/2)" to="(#ppt_x)" calcmode="lin" valueType="num">
                                      <p:cBhvr>
                                        <p:cTn id="61" dur="600" fill="hold">
                                          <p:stCondLst>
                                            <p:cond delay="0"/>
                                          </p:stCondLst>
                                        </p:cTn>
                                        <p:tgtEl>
                                          <p:spTgt spid="3">
                                            <p:txEl>
                                              <p:pRg st="7" end="7"/>
                                            </p:txEl>
                                          </p:spTgt>
                                        </p:tgtEl>
                                        <p:attrNameLst>
                                          <p:attrName>ppt_x</p:attrName>
                                        </p:attrNameLst>
                                      </p:cBhvr>
                                    </p:anim>
                                    <p:anim from="0" to="-1.0" calcmode="lin" valueType="num">
                                      <p:cBhvr>
                                        <p:cTn id="62" dur="200" decel="50000" autoRev="1" fill="hold">
                                          <p:stCondLst>
                                            <p:cond delay="600"/>
                                          </p:stCondLst>
                                        </p:cTn>
                                        <p:tgtEl>
                                          <p:spTgt spid="3">
                                            <p:txEl>
                                              <p:pRg st="7" end="7"/>
                                            </p:txEl>
                                          </p:spTgt>
                                        </p:tgtEl>
                                        <p:attrNameLst>
                                          <p:attrName>xshear</p:attrName>
                                        </p:attrNameLst>
                                      </p:cBhvr>
                                    </p:anim>
                                    <p:animScale>
                                      <p:cBhvr>
                                        <p:cTn id="63" dur="200" decel="100000" autoRev="1" fill="hold">
                                          <p:stCondLst>
                                            <p:cond delay="600"/>
                                          </p:stCondLst>
                                        </p:cTn>
                                        <p:tgtEl>
                                          <p:spTgt spid="3">
                                            <p:txEl>
                                              <p:pRg st="7" end="7"/>
                                            </p:txEl>
                                          </p:spTgt>
                                        </p:tgtEl>
                                      </p:cBhvr>
                                      <p:from x="100000" y="100000"/>
                                      <p:to x="80000" y="100000"/>
                                    </p:animScale>
                                    <p:anim by="(#ppt_h/3+#ppt_w*0.1)" calcmode="lin" valueType="num">
                                      <p:cBhvr additive="sum">
                                        <p:cTn id="64" dur="200" decel="100000" autoRev="1" fill="hold">
                                          <p:stCondLst>
                                            <p:cond delay="600"/>
                                          </p:stCondLst>
                                        </p:cTn>
                                        <p:tgtEl>
                                          <p:spTgt spid="3">
                                            <p:txEl>
                                              <p:pRg st="7" end="7"/>
                                            </p:txEl>
                                          </p:spTgt>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34"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from="(-#ppt_w/2)" to="(#ppt_x)" calcmode="lin" valueType="num">
                                      <p:cBhvr>
                                        <p:cTn id="69" dur="600" fill="hold">
                                          <p:stCondLst>
                                            <p:cond delay="0"/>
                                          </p:stCondLst>
                                        </p:cTn>
                                        <p:tgtEl>
                                          <p:spTgt spid="3">
                                            <p:txEl>
                                              <p:pRg st="9" end="9"/>
                                            </p:txEl>
                                          </p:spTgt>
                                        </p:tgtEl>
                                        <p:attrNameLst>
                                          <p:attrName>ppt_x</p:attrName>
                                        </p:attrNameLst>
                                      </p:cBhvr>
                                    </p:anim>
                                    <p:anim from="0" to="-1.0" calcmode="lin" valueType="num">
                                      <p:cBhvr>
                                        <p:cTn id="70" dur="200" decel="50000" autoRev="1" fill="hold">
                                          <p:stCondLst>
                                            <p:cond delay="600"/>
                                          </p:stCondLst>
                                        </p:cTn>
                                        <p:tgtEl>
                                          <p:spTgt spid="3">
                                            <p:txEl>
                                              <p:pRg st="9" end="9"/>
                                            </p:txEl>
                                          </p:spTgt>
                                        </p:tgtEl>
                                        <p:attrNameLst>
                                          <p:attrName>xshear</p:attrName>
                                        </p:attrNameLst>
                                      </p:cBhvr>
                                    </p:anim>
                                    <p:animScale>
                                      <p:cBhvr>
                                        <p:cTn id="71" dur="200" decel="100000" autoRev="1" fill="hold">
                                          <p:stCondLst>
                                            <p:cond delay="600"/>
                                          </p:stCondLst>
                                        </p:cTn>
                                        <p:tgtEl>
                                          <p:spTgt spid="3">
                                            <p:txEl>
                                              <p:pRg st="9" end="9"/>
                                            </p:txEl>
                                          </p:spTgt>
                                        </p:tgtEl>
                                      </p:cBhvr>
                                      <p:from x="100000" y="100000"/>
                                      <p:to x="80000" y="100000"/>
                                    </p:animScale>
                                    <p:anim by="(#ppt_h/3+#ppt_w*0.1)" calcmode="lin" valueType="num">
                                      <p:cBhvr additive="sum">
                                        <p:cTn id="72" dur="200" decel="100000" autoRev="1" fill="hold">
                                          <p:stCondLst>
                                            <p:cond delay="600"/>
                                          </p:stCondLst>
                                        </p:cTn>
                                        <p:tgtEl>
                                          <p:spTgt spid="3">
                                            <p:txEl>
                                              <p:pRg st="9" end="9"/>
                                            </p:txEl>
                                          </p:spTgt>
                                        </p:tgtEl>
                                        <p:attrNameLst>
                                          <p:attrName>ppt_x</p:attrName>
                                        </p:attrNameLst>
                                      </p:cBhvr>
                                    </p:anim>
                                  </p:childTnLst>
                                </p:cTn>
                              </p:par>
                              <p:par>
                                <p:cTn id="73" presetID="34" presetClass="entr" presetSubtype="0" fill="hold" nodeType="with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from="(-#ppt_w/2)" to="(#ppt_x)" calcmode="lin" valueType="num">
                                      <p:cBhvr>
                                        <p:cTn id="75" dur="600" fill="hold">
                                          <p:stCondLst>
                                            <p:cond delay="0"/>
                                          </p:stCondLst>
                                        </p:cTn>
                                        <p:tgtEl>
                                          <p:spTgt spid="3">
                                            <p:txEl>
                                              <p:pRg st="10" end="10"/>
                                            </p:txEl>
                                          </p:spTgt>
                                        </p:tgtEl>
                                        <p:attrNameLst>
                                          <p:attrName>ppt_x</p:attrName>
                                        </p:attrNameLst>
                                      </p:cBhvr>
                                    </p:anim>
                                    <p:anim from="0" to="-1.0" calcmode="lin" valueType="num">
                                      <p:cBhvr>
                                        <p:cTn id="76" dur="200" decel="50000" autoRev="1" fill="hold">
                                          <p:stCondLst>
                                            <p:cond delay="600"/>
                                          </p:stCondLst>
                                        </p:cTn>
                                        <p:tgtEl>
                                          <p:spTgt spid="3">
                                            <p:txEl>
                                              <p:pRg st="10" end="10"/>
                                            </p:txEl>
                                          </p:spTgt>
                                        </p:tgtEl>
                                        <p:attrNameLst>
                                          <p:attrName>xshear</p:attrName>
                                        </p:attrNameLst>
                                      </p:cBhvr>
                                    </p:anim>
                                    <p:animScale>
                                      <p:cBhvr>
                                        <p:cTn id="77" dur="200" decel="100000" autoRev="1" fill="hold">
                                          <p:stCondLst>
                                            <p:cond delay="600"/>
                                          </p:stCondLst>
                                        </p:cTn>
                                        <p:tgtEl>
                                          <p:spTgt spid="3">
                                            <p:txEl>
                                              <p:pRg st="10" end="10"/>
                                            </p:txEl>
                                          </p:spTgt>
                                        </p:tgtEl>
                                      </p:cBhvr>
                                      <p:from x="100000" y="100000"/>
                                      <p:to x="80000" y="100000"/>
                                    </p:animScale>
                                    <p:anim by="(#ppt_h/3+#ppt_w*0.1)" calcmode="lin" valueType="num">
                                      <p:cBhvr additive="sum">
                                        <p:cTn id="78" dur="200" decel="100000" autoRev="1" fill="hold">
                                          <p:stCondLst>
                                            <p:cond delay="600"/>
                                          </p:stCondLst>
                                        </p:cTn>
                                        <p:tgtEl>
                                          <p:spTgt spid="3">
                                            <p:txEl>
                                              <p:pRg st="10" end="10"/>
                                            </p:txEl>
                                          </p:spTgt>
                                        </p:tgtEl>
                                        <p:attrNameLst>
                                          <p:attrName>ppt_x</p:attrName>
                                        </p:attrNameLst>
                                      </p:cBhvr>
                                    </p:anim>
                                  </p:childTnLst>
                                </p:cTn>
                              </p:par>
                              <p:par>
                                <p:cTn id="79" presetID="34" presetClass="entr" presetSubtype="0" fill="hold" nodeType="with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from="(-#ppt_w/2)" to="(#ppt_x)" calcmode="lin" valueType="num">
                                      <p:cBhvr>
                                        <p:cTn id="81" dur="600" fill="hold">
                                          <p:stCondLst>
                                            <p:cond delay="0"/>
                                          </p:stCondLst>
                                        </p:cTn>
                                        <p:tgtEl>
                                          <p:spTgt spid="3">
                                            <p:txEl>
                                              <p:pRg st="11" end="11"/>
                                            </p:txEl>
                                          </p:spTgt>
                                        </p:tgtEl>
                                        <p:attrNameLst>
                                          <p:attrName>ppt_x</p:attrName>
                                        </p:attrNameLst>
                                      </p:cBhvr>
                                    </p:anim>
                                    <p:anim from="0" to="-1.0" calcmode="lin" valueType="num">
                                      <p:cBhvr>
                                        <p:cTn id="82" dur="200" decel="50000" autoRev="1" fill="hold">
                                          <p:stCondLst>
                                            <p:cond delay="600"/>
                                          </p:stCondLst>
                                        </p:cTn>
                                        <p:tgtEl>
                                          <p:spTgt spid="3">
                                            <p:txEl>
                                              <p:pRg st="11" end="11"/>
                                            </p:txEl>
                                          </p:spTgt>
                                        </p:tgtEl>
                                        <p:attrNameLst>
                                          <p:attrName>xshear</p:attrName>
                                        </p:attrNameLst>
                                      </p:cBhvr>
                                    </p:anim>
                                    <p:animScale>
                                      <p:cBhvr>
                                        <p:cTn id="83" dur="200" decel="100000" autoRev="1" fill="hold">
                                          <p:stCondLst>
                                            <p:cond delay="600"/>
                                          </p:stCondLst>
                                        </p:cTn>
                                        <p:tgtEl>
                                          <p:spTgt spid="3">
                                            <p:txEl>
                                              <p:pRg st="11" end="11"/>
                                            </p:txEl>
                                          </p:spTgt>
                                        </p:tgtEl>
                                      </p:cBhvr>
                                      <p:from x="100000" y="100000"/>
                                      <p:to x="80000" y="100000"/>
                                    </p:animScale>
                                    <p:anim by="(#ppt_h/3+#ppt_w*0.1)" calcmode="lin" valueType="num">
                                      <p:cBhvr additive="sum">
                                        <p:cTn id="84" dur="200" decel="100000" autoRev="1" fill="hold">
                                          <p:stCondLst>
                                            <p:cond delay="600"/>
                                          </p:stCondLst>
                                        </p:cTn>
                                        <p:tgtEl>
                                          <p:spTgt spid="3">
                                            <p:txEl>
                                              <p:pRg st="11" end="11"/>
                                            </p:txEl>
                                          </p:spTgt>
                                        </p:tgtEl>
                                        <p:attrNameLst>
                                          <p:attrName>ppt_x</p:attrName>
                                        </p:attrNameLst>
                                      </p:cBhvr>
                                    </p:anim>
                                  </p:childTnLst>
                                </p:cTn>
                              </p:par>
                            </p:childTnLst>
                          </p:cTn>
                        </p:par>
                      </p:childTnLst>
                    </p:cTn>
                  </p:par>
                  <p:par>
                    <p:cTn id="85" fill="hold">
                      <p:stCondLst>
                        <p:cond delay="indefinite"/>
                      </p:stCondLst>
                      <p:childTnLst>
                        <p:par>
                          <p:cTn id="86" fill="hold">
                            <p:stCondLst>
                              <p:cond delay="0"/>
                            </p:stCondLst>
                            <p:childTnLst>
                              <p:par>
                                <p:cTn id="87" presetID="34" presetClass="entr" presetSubtype="0" fill="hold" nodeType="clickEffect">
                                  <p:stCondLst>
                                    <p:cond delay="0"/>
                                  </p:stCondLst>
                                  <p:childTnLst>
                                    <p:set>
                                      <p:cBhvr>
                                        <p:cTn id="88" dur="1" fill="hold">
                                          <p:stCondLst>
                                            <p:cond delay="0"/>
                                          </p:stCondLst>
                                        </p:cTn>
                                        <p:tgtEl>
                                          <p:spTgt spid="3">
                                            <p:txEl>
                                              <p:pRg st="12" end="12"/>
                                            </p:txEl>
                                          </p:spTgt>
                                        </p:tgtEl>
                                        <p:attrNameLst>
                                          <p:attrName>style.visibility</p:attrName>
                                        </p:attrNameLst>
                                      </p:cBhvr>
                                      <p:to>
                                        <p:strVal val="visible"/>
                                      </p:to>
                                    </p:set>
                                    <p:anim from="(-#ppt_w/2)" to="(#ppt_x)" calcmode="lin" valueType="num">
                                      <p:cBhvr>
                                        <p:cTn id="89" dur="600" fill="hold">
                                          <p:stCondLst>
                                            <p:cond delay="0"/>
                                          </p:stCondLst>
                                        </p:cTn>
                                        <p:tgtEl>
                                          <p:spTgt spid="3">
                                            <p:txEl>
                                              <p:pRg st="12" end="12"/>
                                            </p:txEl>
                                          </p:spTgt>
                                        </p:tgtEl>
                                        <p:attrNameLst>
                                          <p:attrName>ppt_x</p:attrName>
                                        </p:attrNameLst>
                                      </p:cBhvr>
                                    </p:anim>
                                    <p:anim from="0" to="-1.0" calcmode="lin" valueType="num">
                                      <p:cBhvr>
                                        <p:cTn id="90" dur="200" decel="50000" autoRev="1" fill="hold">
                                          <p:stCondLst>
                                            <p:cond delay="600"/>
                                          </p:stCondLst>
                                        </p:cTn>
                                        <p:tgtEl>
                                          <p:spTgt spid="3">
                                            <p:txEl>
                                              <p:pRg st="12" end="12"/>
                                            </p:txEl>
                                          </p:spTgt>
                                        </p:tgtEl>
                                        <p:attrNameLst>
                                          <p:attrName>xshear</p:attrName>
                                        </p:attrNameLst>
                                      </p:cBhvr>
                                    </p:anim>
                                    <p:animScale>
                                      <p:cBhvr>
                                        <p:cTn id="91" dur="200" decel="100000" autoRev="1" fill="hold">
                                          <p:stCondLst>
                                            <p:cond delay="600"/>
                                          </p:stCondLst>
                                        </p:cTn>
                                        <p:tgtEl>
                                          <p:spTgt spid="3">
                                            <p:txEl>
                                              <p:pRg st="12" end="12"/>
                                            </p:txEl>
                                          </p:spTgt>
                                        </p:tgtEl>
                                      </p:cBhvr>
                                      <p:from x="100000" y="100000"/>
                                      <p:to x="80000" y="100000"/>
                                    </p:animScale>
                                    <p:anim by="(#ppt_h/3+#ppt_w*0.1)" calcmode="lin" valueType="num">
                                      <p:cBhvr additive="sum">
                                        <p:cTn id="92" dur="200" decel="100000" autoRev="1" fill="hold">
                                          <p:stCondLst>
                                            <p:cond delay="600"/>
                                          </p:stCondLst>
                                        </p:cTn>
                                        <p:tgtEl>
                                          <p:spTgt spid="3">
                                            <p:txEl>
                                              <p:pRg st="12" end="12"/>
                                            </p:txEl>
                                          </p:spTgt>
                                        </p:tgtEl>
                                        <p:attrNameLst>
                                          <p:attrName>ppt_x</p:attrName>
                                        </p:attrNameLst>
                                      </p:cBhvr>
                                    </p:anim>
                                  </p:childTnLst>
                                </p:cTn>
                              </p:par>
                              <p:par>
                                <p:cTn id="93" presetID="34" presetClass="entr" presetSubtype="0" fill="hold" nodeType="withEffect">
                                  <p:stCondLst>
                                    <p:cond delay="0"/>
                                  </p:stCondLst>
                                  <p:childTnLst>
                                    <p:set>
                                      <p:cBhvr>
                                        <p:cTn id="94" dur="1" fill="hold">
                                          <p:stCondLst>
                                            <p:cond delay="0"/>
                                          </p:stCondLst>
                                        </p:cTn>
                                        <p:tgtEl>
                                          <p:spTgt spid="3">
                                            <p:txEl>
                                              <p:pRg st="13" end="13"/>
                                            </p:txEl>
                                          </p:spTgt>
                                        </p:tgtEl>
                                        <p:attrNameLst>
                                          <p:attrName>style.visibility</p:attrName>
                                        </p:attrNameLst>
                                      </p:cBhvr>
                                      <p:to>
                                        <p:strVal val="visible"/>
                                      </p:to>
                                    </p:set>
                                    <p:anim from="(-#ppt_w/2)" to="(#ppt_x)" calcmode="lin" valueType="num">
                                      <p:cBhvr>
                                        <p:cTn id="95" dur="600" fill="hold">
                                          <p:stCondLst>
                                            <p:cond delay="0"/>
                                          </p:stCondLst>
                                        </p:cTn>
                                        <p:tgtEl>
                                          <p:spTgt spid="3">
                                            <p:txEl>
                                              <p:pRg st="13" end="13"/>
                                            </p:txEl>
                                          </p:spTgt>
                                        </p:tgtEl>
                                        <p:attrNameLst>
                                          <p:attrName>ppt_x</p:attrName>
                                        </p:attrNameLst>
                                      </p:cBhvr>
                                    </p:anim>
                                    <p:anim from="0" to="-1.0" calcmode="lin" valueType="num">
                                      <p:cBhvr>
                                        <p:cTn id="96" dur="200" decel="50000" autoRev="1" fill="hold">
                                          <p:stCondLst>
                                            <p:cond delay="600"/>
                                          </p:stCondLst>
                                        </p:cTn>
                                        <p:tgtEl>
                                          <p:spTgt spid="3">
                                            <p:txEl>
                                              <p:pRg st="13" end="13"/>
                                            </p:txEl>
                                          </p:spTgt>
                                        </p:tgtEl>
                                        <p:attrNameLst>
                                          <p:attrName>xshear</p:attrName>
                                        </p:attrNameLst>
                                      </p:cBhvr>
                                    </p:anim>
                                    <p:animScale>
                                      <p:cBhvr>
                                        <p:cTn id="97" dur="200" decel="100000" autoRev="1" fill="hold">
                                          <p:stCondLst>
                                            <p:cond delay="600"/>
                                          </p:stCondLst>
                                        </p:cTn>
                                        <p:tgtEl>
                                          <p:spTgt spid="3">
                                            <p:txEl>
                                              <p:pRg st="13" end="13"/>
                                            </p:txEl>
                                          </p:spTgt>
                                        </p:tgtEl>
                                      </p:cBhvr>
                                      <p:from x="100000" y="100000"/>
                                      <p:to x="80000" y="100000"/>
                                    </p:animScale>
                                    <p:anim by="(#ppt_h/3+#ppt_w*0.1)" calcmode="lin" valueType="num">
                                      <p:cBhvr additive="sum">
                                        <p:cTn id="98" dur="200" decel="100000" autoRev="1" fill="hold">
                                          <p:stCondLst>
                                            <p:cond delay="600"/>
                                          </p:stCondLst>
                                        </p:cTn>
                                        <p:tgtEl>
                                          <p:spTgt spid="3">
                                            <p:txEl>
                                              <p:pRg st="13" end="13"/>
                                            </p:txEl>
                                          </p:spTgt>
                                        </p:tgtEl>
                                        <p:attrNameLst>
                                          <p:attrName>ppt_x</p:attrName>
                                        </p:attrNameLst>
                                      </p:cBhvr>
                                    </p:anim>
                                  </p:childTnLst>
                                </p:cTn>
                              </p:par>
                              <p:par>
                                <p:cTn id="99" presetID="34" presetClass="entr" presetSubtype="0" fill="hold" nodeType="withEffect">
                                  <p:stCondLst>
                                    <p:cond delay="0"/>
                                  </p:stCondLst>
                                  <p:childTnLst>
                                    <p:set>
                                      <p:cBhvr>
                                        <p:cTn id="100" dur="1" fill="hold">
                                          <p:stCondLst>
                                            <p:cond delay="0"/>
                                          </p:stCondLst>
                                        </p:cTn>
                                        <p:tgtEl>
                                          <p:spTgt spid="3">
                                            <p:txEl>
                                              <p:pRg st="14" end="14"/>
                                            </p:txEl>
                                          </p:spTgt>
                                        </p:tgtEl>
                                        <p:attrNameLst>
                                          <p:attrName>style.visibility</p:attrName>
                                        </p:attrNameLst>
                                      </p:cBhvr>
                                      <p:to>
                                        <p:strVal val="visible"/>
                                      </p:to>
                                    </p:set>
                                    <p:anim from="(-#ppt_w/2)" to="(#ppt_x)" calcmode="lin" valueType="num">
                                      <p:cBhvr>
                                        <p:cTn id="101" dur="600" fill="hold">
                                          <p:stCondLst>
                                            <p:cond delay="0"/>
                                          </p:stCondLst>
                                        </p:cTn>
                                        <p:tgtEl>
                                          <p:spTgt spid="3">
                                            <p:txEl>
                                              <p:pRg st="14" end="14"/>
                                            </p:txEl>
                                          </p:spTgt>
                                        </p:tgtEl>
                                        <p:attrNameLst>
                                          <p:attrName>ppt_x</p:attrName>
                                        </p:attrNameLst>
                                      </p:cBhvr>
                                    </p:anim>
                                    <p:anim from="0" to="-1.0" calcmode="lin" valueType="num">
                                      <p:cBhvr>
                                        <p:cTn id="102" dur="200" decel="50000" autoRev="1" fill="hold">
                                          <p:stCondLst>
                                            <p:cond delay="600"/>
                                          </p:stCondLst>
                                        </p:cTn>
                                        <p:tgtEl>
                                          <p:spTgt spid="3">
                                            <p:txEl>
                                              <p:pRg st="14" end="14"/>
                                            </p:txEl>
                                          </p:spTgt>
                                        </p:tgtEl>
                                        <p:attrNameLst>
                                          <p:attrName>xshear</p:attrName>
                                        </p:attrNameLst>
                                      </p:cBhvr>
                                    </p:anim>
                                    <p:animScale>
                                      <p:cBhvr>
                                        <p:cTn id="103" dur="200" decel="100000" autoRev="1" fill="hold">
                                          <p:stCondLst>
                                            <p:cond delay="600"/>
                                          </p:stCondLst>
                                        </p:cTn>
                                        <p:tgtEl>
                                          <p:spTgt spid="3">
                                            <p:txEl>
                                              <p:pRg st="14" end="14"/>
                                            </p:txEl>
                                          </p:spTgt>
                                        </p:tgtEl>
                                      </p:cBhvr>
                                      <p:from x="100000" y="100000"/>
                                      <p:to x="80000" y="100000"/>
                                    </p:animScale>
                                    <p:anim by="(#ppt_h/3+#ppt_w*0.1)" calcmode="lin" valueType="num">
                                      <p:cBhvr additive="sum">
                                        <p:cTn id="104" dur="200" decel="100000" autoRev="1" fill="hold">
                                          <p:stCondLst>
                                            <p:cond delay="600"/>
                                          </p:stCondLst>
                                        </p:cTn>
                                        <p:tgtEl>
                                          <p:spTgt spid="3">
                                            <p:txEl>
                                              <p:pRg st="14" end="14"/>
                                            </p:txEl>
                                          </p:spTgt>
                                        </p:tgtEl>
                                        <p:attrNameLst>
                                          <p:attrName>ppt_x</p:attrName>
                                        </p:attrNameLst>
                                      </p:cBhvr>
                                    </p:anim>
                                  </p:childTnLst>
                                </p:cTn>
                              </p:par>
                            </p:childTnLst>
                          </p:cTn>
                        </p:par>
                      </p:childTnLst>
                    </p:cTn>
                  </p:par>
                  <p:par>
                    <p:cTn id="105" fill="hold">
                      <p:stCondLst>
                        <p:cond delay="indefinite"/>
                      </p:stCondLst>
                      <p:childTnLst>
                        <p:par>
                          <p:cTn id="106" fill="hold">
                            <p:stCondLst>
                              <p:cond delay="0"/>
                            </p:stCondLst>
                            <p:childTnLst>
                              <p:par>
                                <p:cTn id="107" presetID="34" presetClass="entr" presetSubtype="0" fill="hold" nodeType="clickEffect">
                                  <p:stCondLst>
                                    <p:cond delay="0"/>
                                  </p:stCondLst>
                                  <p:childTnLst>
                                    <p:set>
                                      <p:cBhvr>
                                        <p:cTn id="108" dur="1" fill="hold">
                                          <p:stCondLst>
                                            <p:cond delay="0"/>
                                          </p:stCondLst>
                                        </p:cTn>
                                        <p:tgtEl>
                                          <p:spTgt spid="3">
                                            <p:txEl>
                                              <p:pRg st="15" end="15"/>
                                            </p:txEl>
                                          </p:spTgt>
                                        </p:tgtEl>
                                        <p:attrNameLst>
                                          <p:attrName>style.visibility</p:attrName>
                                        </p:attrNameLst>
                                      </p:cBhvr>
                                      <p:to>
                                        <p:strVal val="visible"/>
                                      </p:to>
                                    </p:set>
                                    <p:anim from="(-#ppt_w/2)" to="(#ppt_x)" calcmode="lin" valueType="num">
                                      <p:cBhvr>
                                        <p:cTn id="109" dur="600" fill="hold">
                                          <p:stCondLst>
                                            <p:cond delay="0"/>
                                          </p:stCondLst>
                                        </p:cTn>
                                        <p:tgtEl>
                                          <p:spTgt spid="3">
                                            <p:txEl>
                                              <p:pRg st="15" end="15"/>
                                            </p:txEl>
                                          </p:spTgt>
                                        </p:tgtEl>
                                        <p:attrNameLst>
                                          <p:attrName>ppt_x</p:attrName>
                                        </p:attrNameLst>
                                      </p:cBhvr>
                                    </p:anim>
                                    <p:anim from="0" to="-1.0" calcmode="lin" valueType="num">
                                      <p:cBhvr>
                                        <p:cTn id="110" dur="200" decel="50000" autoRev="1" fill="hold">
                                          <p:stCondLst>
                                            <p:cond delay="600"/>
                                          </p:stCondLst>
                                        </p:cTn>
                                        <p:tgtEl>
                                          <p:spTgt spid="3">
                                            <p:txEl>
                                              <p:pRg st="15" end="15"/>
                                            </p:txEl>
                                          </p:spTgt>
                                        </p:tgtEl>
                                        <p:attrNameLst>
                                          <p:attrName>xshear</p:attrName>
                                        </p:attrNameLst>
                                      </p:cBhvr>
                                    </p:anim>
                                    <p:animScale>
                                      <p:cBhvr>
                                        <p:cTn id="111" dur="200" decel="100000" autoRev="1" fill="hold">
                                          <p:stCondLst>
                                            <p:cond delay="600"/>
                                          </p:stCondLst>
                                        </p:cTn>
                                        <p:tgtEl>
                                          <p:spTgt spid="3">
                                            <p:txEl>
                                              <p:pRg st="15" end="15"/>
                                            </p:txEl>
                                          </p:spTgt>
                                        </p:tgtEl>
                                      </p:cBhvr>
                                      <p:from x="100000" y="100000"/>
                                      <p:to x="80000" y="100000"/>
                                    </p:animScale>
                                    <p:anim by="(#ppt_h/3+#ppt_w*0.1)" calcmode="lin" valueType="num">
                                      <p:cBhvr additive="sum">
                                        <p:cTn id="112" dur="200" decel="100000" autoRev="1" fill="hold">
                                          <p:stCondLst>
                                            <p:cond delay="600"/>
                                          </p:stCondLst>
                                        </p:cTn>
                                        <p:tgtEl>
                                          <p:spTgt spid="3">
                                            <p:txEl>
                                              <p:pRg st="15" end="15"/>
                                            </p:txEl>
                                          </p:spTgt>
                                        </p:tgtEl>
                                        <p:attrNameLst>
                                          <p:attrName>ppt_x</p:attrName>
                                        </p:attrNameLst>
                                      </p:cBhvr>
                                    </p:anim>
                                  </p:childTnLst>
                                </p:cTn>
                              </p:par>
                              <p:par>
                                <p:cTn id="113" presetID="34" presetClass="entr" presetSubtype="0" fill="hold" nodeType="withEffect">
                                  <p:stCondLst>
                                    <p:cond delay="0"/>
                                  </p:stCondLst>
                                  <p:childTnLst>
                                    <p:set>
                                      <p:cBhvr>
                                        <p:cTn id="114" dur="1" fill="hold">
                                          <p:stCondLst>
                                            <p:cond delay="0"/>
                                          </p:stCondLst>
                                        </p:cTn>
                                        <p:tgtEl>
                                          <p:spTgt spid="3">
                                            <p:txEl>
                                              <p:pRg st="16" end="16"/>
                                            </p:txEl>
                                          </p:spTgt>
                                        </p:tgtEl>
                                        <p:attrNameLst>
                                          <p:attrName>style.visibility</p:attrName>
                                        </p:attrNameLst>
                                      </p:cBhvr>
                                      <p:to>
                                        <p:strVal val="visible"/>
                                      </p:to>
                                    </p:set>
                                    <p:anim from="(-#ppt_w/2)" to="(#ppt_x)" calcmode="lin" valueType="num">
                                      <p:cBhvr>
                                        <p:cTn id="115" dur="600" fill="hold">
                                          <p:stCondLst>
                                            <p:cond delay="0"/>
                                          </p:stCondLst>
                                        </p:cTn>
                                        <p:tgtEl>
                                          <p:spTgt spid="3">
                                            <p:txEl>
                                              <p:pRg st="16" end="16"/>
                                            </p:txEl>
                                          </p:spTgt>
                                        </p:tgtEl>
                                        <p:attrNameLst>
                                          <p:attrName>ppt_x</p:attrName>
                                        </p:attrNameLst>
                                      </p:cBhvr>
                                    </p:anim>
                                    <p:anim from="0" to="-1.0" calcmode="lin" valueType="num">
                                      <p:cBhvr>
                                        <p:cTn id="116" dur="200" decel="50000" autoRev="1" fill="hold">
                                          <p:stCondLst>
                                            <p:cond delay="600"/>
                                          </p:stCondLst>
                                        </p:cTn>
                                        <p:tgtEl>
                                          <p:spTgt spid="3">
                                            <p:txEl>
                                              <p:pRg st="16" end="16"/>
                                            </p:txEl>
                                          </p:spTgt>
                                        </p:tgtEl>
                                        <p:attrNameLst>
                                          <p:attrName>xshear</p:attrName>
                                        </p:attrNameLst>
                                      </p:cBhvr>
                                    </p:anim>
                                    <p:animScale>
                                      <p:cBhvr>
                                        <p:cTn id="117" dur="200" decel="100000" autoRev="1" fill="hold">
                                          <p:stCondLst>
                                            <p:cond delay="600"/>
                                          </p:stCondLst>
                                        </p:cTn>
                                        <p:tgtEl>
                                          <p:spTgt spid="3">
                                            <p:txEl>
                                              <p:pRg st="16" end="16"/>
                                            </p:txEl>
                                          </p:spTgt>
                                        </p:tgtEl>
                                      </p:cBhvr>
                                      <p:from x="100000" y="100000"/>
                                      <p:to x="80000" y="100000"/>
                                    </p:animScale>
                                    <p:anim by="(#ppt_h/3+#ppt_w*0.1)" calcmode="lin" valueType="num">
                                      <p:cBhvr additive="sum">
                                        <p:cTn id="118" dur="200" decel="100000" autoRev="1" fill="hold">
                                          <p:stCondLst>
                                            <p:cond delay="600"/>
                                          </p:stCondLst>
                                        </p:cTn>
                                        <p:tgtEl>
                                          <p:spTgt spid="3">
                                            <p:txEl>
                                              <p:pRg st="16" end="1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7819"/>
          </a:xfrm>
          <a:solidFill>
            <a:srgbClr val="CCFF99"/>
          </a:solidFill>
        </p:spPr>
        <p:txBody>
          <a:bodyPr vert="horz" lIns="91440" tIns="45720" rIns="91440" bIns="45720" rtlCol="0" anchor="ctr">
            <a:normAutofit/>
          </a:bodyPr>
          <a:lstStyle/>
          <a:p>
            <a:r>
              <a:rPr lang="fr-FR" sz="3600" b="1" dirty="0" smtClean="0"/>
              <a:t>Ressources </a:t>
            </a:r>
            <a:endParaRPr lang="fr-FR" sz="3600" b="1" dirty="0"/>
          </a:p>
        </p:txBody>
      </p:sp>
      <p:sp>
        <p:nvSpPr>
          <p:cNvPr id="3" name="Espace réservé du contenu 2"/>
          <p:cNvSpPr>
            <a:spLocks noGrp="1"/>
          </p:cNvSpPr>
          <p:nvPr>
            <p:ph idx="1"/>
          </p:nvPr>
        </p:nvSpPr>
        <p:spPr>
          <a:xfrm>
            <a:off x="150975" y="1047904"/>
            <a:ext cx="8854261" cy="5710190"/>
          </a:xfrm>
        </p:spPr>
        <p:txBody>
          <a:bodyPr>
            <a:noAutofit/>
          </a:bodyPr>
          <a:lstStyle/>
          <a:p>
            <a:pPr marL="0" indent="0">
              <a:buNone/>
            </a:pPr>
            <a:r>
              <a:rPr lang="fr-FR" sz="1600" b="1" dirty="0"/>
              <a:t>Ressources pour </a:t>
            </a:r>
            <a:r>
              <a:rPr lang="fr-FR" sz="1600" b="1" dirty="0" smtClean="0"/>
              <a:t>les cycles 1, 2 et 3</a:t>
            </a:r>
            <a:endParaRPr lang="fr-FR" sz="1600" b="1" dirty="0" smtClean="0">
              <a:hlinkClick r:id="rId3"/>
            </a:endParaRPr>
          </a:p>
          <a:p>
            <a:r>
              <a:rPr lang="fr-FR" sz="1400" dirty="0" smtClean="0">
                <a:hlinkClick r:id="rId3"/>
              </a:rPr>
              <a:t>http</a:t>
            </a:r>
            <a:r>
              <a:rPr lang="fr-FR" sz="1400" dirty="0">
                <a:hlinkClick r:id="rId3"/>
              </a:rPr>
              <a:t>://cache.media.eduscol.education.fr/file/ecole/50/1/ressources_premier_degre_litterature_382501.</a:t>
            </a:r>
            <a:r>
              <a:rPr lang="fr-FR" sz="1400" dirty="0" smtClean="0">
                <a:hlinkClick r:id="rId3"/>
              </a:rPr>
              <a:t>pdf</a:t>
            </a:r>
            <a:r>
              <a:rPr lang="fr-FR" sz="1400" dirty="0" smtClean="0"/>
              <a:t> </a:t>
            </a:r>
          </a:p>
          <a:p>
            <a:pPr marL="0" indent="0">
              <a:buNone/>
            </a:pPr>
            <a:endParaRPr lang="fr-FR" sz="1400" dirty="0"/>
          </a:p>
          <a:p>
            <a:pPr marL="0" indent="0">
              <a:buNone/>
            </a:pPr>
            <a:r>
              <a:rPr lang="fr-FR" sz="1600" b="1" dirty="0"/>
              <a:t>Ressources pour le cycle 2</a:t>
            </a:r>
          </a:p>
          <a:p>
            <a:r>
              <a:rPr lang="fr-FR" sz="1400" u="sng" dirty="0">
                <a:hlinkClick r:id="rId4"/>
              </a:rPr>
              <a:t>Exemple : la clarification des valeurs</a:t>
            </a:r>
          </a:p>
          <a:p>
            <a:r>
              <a:rPr lang="fr-FR" sz="1400" u="sng" dirty="0">
                <a:hlinkClick r:id="rId5"/>
              </a:rPr>
              <a:t>Exemple : la clarification des valeurs cycles 2-3</a:t>
            </a:r>
          </a:p>
          <a:p>
            <a:r>
              <a:rPr lang="fr-FR" sz="1400" u="sng" dirty="0">
                <a:hlinkClick r:id="rId6"/>
              </a:rPr>
              <a:t>Exemple : les dilemmes moraux</a:t>
            </a:r>
          </a:p>
          <a:p>
            <a:r>
              <a:rPr lang="fr-FR" sz="1400" u="sng" dirty="0">
                <a:hlinkClick r:id="rId7"/>
              </a:rPr>
              <a:t>Du dilemme moral à la création d'un petit livre de philo</a:t>
            </a:r>
          </a:p>
          <a:p>
            <a:r>
              <a:rPr lang="fr-FR" sz="1400" u="sng" dirty="0">
                <a:hlinkClick r:id="rId8"/>
              </a:rPr>
              <a:t>Thèmes et question : La différence. Les préjugés.</a:t>
            </a:r>
          </a:p>
          <a:p>
            <a:r>
              <a:rPr lang="fr-FR" sz="1400" u="sng" dirty="0">
                <a:hlinkClick r:id="rId9"/>
              </a:rPr>
              <a:t>Thèmes et question : L'égalité garçons / filles.</a:t>
            </a:r>
          </a:p>
          <a:p>
            <a:r>
              <a:rPr lang="fr-FR" sz="1400" u="sng" dirty="0">
                <a:hlinkClick r:id="rId10"/>
              </a:rPr>
              <a:t>Différencier son intérêt particulier de l'intérêt général </a:t>
            </a:r>
          </a:p>
          <a:p>
            <a:endParaRPr lang="fr-FR" sz="1400" dirty="0" smtClean="0"/>
          </a:p>
          <a:p>
            <a:pPr marL="0" indent="0">
              <a:buNone/>
            </a:pPr>
            <a:r>
              <a:rPr lang="fr-FR" sz="1600" b="1" dirty="0"/>
              <a:t>Ressources pour le cycle 3</a:t>
            </a:r>
          </a:p>
          <a:p>
            <a:r>
              <a:rPr lang="fr-FR" sz="1400" u="sng" dirty="0">
                <a:hlinkClick r:id="rId11"/>
              </a:rPr>
              <a:t>Thèmes et question : la liberté / les lois</a:t>
            </a:r>
          </a:p>
          <a:p>
            <a:r>
              <a:rPr lang="fr-FR" sz="1400" u="sng" dirty="0">
                <a:hlinkClick r:id="rId12"/>
              </a:rPr>
              <a:t>Thèmes et question : Le racisme. La Résistance</a:t>
            </a:r>
          </a:p>
          <a:p>
            <a:r>
              <a:rPr lang="fr-FR" sz="1400" u="sng" dirty="0">
                <a:hlinkClick r:id="rId5"/>
              </a:rPr>
              <a:t>Exemple : la clarification des valeurs cycles 2-3</a:t>
            </a:r>
          </a:p>
          <a:p>
            <a:r>
              <a:rPr lang="fr-FR" sz="1400" u="sng" dirty="0">
                <a:hlinkClick r:id="rId6"/>
              </a:rPr>
              <a:t>Exemple : les dilemmes moraux</a:t>
            </a:r>
          </a:p>
          <a:p>
            <a:r>
              <a:rPr lang="fr-FR" sz="1400" u="sng" dirty="0">
                <a:hlinkClick r:id="rId7"/>
              </a:rPr>
              <a:t>Du dilemme moral à la création d'un petit livre de philo</a:t>
            </a:r>
          </a:p>
          <a:p>
            <a:r>
              <a:rPr lang="fr-FR" sz="1400" u="sng" dirty="0">
                <a:hlinkClick r:id="rId13"/>
              </a:rPr>
              <a:t>Distinguer son intérêt personnel de l'intérêt collectif </a:t>
            </a:r>
            <a:endParaRPr lang="fr-FR" sz="1400" u="sng" dirty="0" smtClean="0"/>
          </a:p>
          <a:p>
            <a:r>
              <a:rPr lang="fr-FR" sz="1400" dirty="0">
                <a:hlinkClick r:id="rId14"/>
              </a:rPr>
              <a:t>http://cache.media.eduscol.education.fr/file/ecole/49/9/ressources_premier_degre_Education_artistique_382499.</a:t>
            </a:r>
            <a:r>
              <a:rPr lang="fr-FR" sz="1400" dirty="0" smtClean="0">
                <a:hlinkClick r:id="rId14"/>
              </a:rPr>
              <a:t>pdf</a:t>
            </a:r>
            <a:r>
              <a:rPr lang="fr-FR" sz="1400" dirty="0" smtClean="0"/>
              <a:t> </a:t>
            </a:r>
            <a:endParaRPr lang="fr-FR" sz="1400" dirty="0"/>
          </a:p>
        </p:txBody>
      </p:sp>
    </p:spTree>
    <p:extLst>
      <p:ext uri="{BB962C8B-B14F-4D97-AF65-F5344CB8AC3E}">
        <p14:creationId xmlns:p14="http://schemas.microsoft.com/office/powerpoint/2010/main" val="149766969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54471"/>
            <a:ext cx="8229600" cy="5505937"/>
          </a:xfrm>
        </p:spPr>
        <p:txBody>
          <a:bodyPr>
            <a:normAutofit fontScale="55000" lnSpcReduction="20000"/>
          </a:bodyPr>
          <a:lstStyle/>
          <a:p>
            <a:pPr marL="0" indent="0">
              <a:buNone/>
            </a:pPr>
            <a:r>
              <a:rPr lang="fr-FR" b="1" dirty="0" smtClean="0"/>
              <a:t>Vidéo de Pierre Kahn</a:t>
            </a:r>
          </a:p>
          <a:p>
            <a:r>
              <a:rPr lang="fr-FR" b="1" dirty="0">
                <a:hlinkClick r:id="rId3"/>
              </a:rPr>
              <a:t>http://eduscol.education.fr/cid92403/l-emc-principes-et-</a:t>
            </a:r>
            <a:r>
              <a:rPr lang="fr-FR" b="1" dirty="0" smtClean="0">
                <a:hlinkClick r:id="rId3"/>
              </a:rPr>
              <a:t>objectifs.html</a:t>
            </a:r>
            <a:r>
              <a:rPr lang="fr-FR" b="1" dirty="0" smtClean="0"/>
              <a:t> </a:t>
            </a:r>
          </a:p>
          <a:p>
            <a:pPr marL="0" indent="0">
              <a:buNone/>
            </a:pPr>
            <a:endParaRPr lang="fr-FR" b="1" dirty="0" smtClean="0"/>
          </a:p>
          <a:p>
            <a:pPr marL="0" indent="0">
              <a:buNone/>
            </a:pPr>
            <a:r>
              <a:rPr lang="fr-FR" b="1" dirty="0" smtClean="0"/>
              <a:t>L'esprit </a:t>
            </a:r>
            <a:r>
              <a:rPr lang="fr-FR" b="1" dirty="0"/>
              <a:t>et l'intention du nouvel EMC</a:t>
            </a:r>
          </a:p>
          <a:p>
            <a:r>
              <a:rPr lang="fr-FR" b="1" u="sng" dirty="0">
                <a:hlinkClick r:id="rId4"/>
              </a:rPr>
              <a:t>Lien vers le texte de présentation</a:t>
            </a:r>
            <a:endParaRPr lang="fr-FR" b="1" dirty="0"/>
          </a:p>
          <a:p>
            <a:pPr marL="0" indent="0">
              <a:buNone/>
            </a:pPr>
            <a:endParaRPr lang="fr-FR" b="1" dirty="0" smtClean="0"/>
          </a:p>
          <a:p>
            <a:pPr marL="0" indent="0">
              <a:buNone/>
            </a:pPr>
            <a:r>
              <a:rPr lang="fr-FR" b="1" dirty="0" smtClean="0"/>
              <a:t>Les </a:t>
            </a:r>
            <a:r>
              <a:rPr lang="fr-FR" b="1" dirty="0"/>
              <a:t>concepts clés du programme</a:t>
            </a:r>
          </a:p>
          <a:p>
            <a:r>
              <a:rPr lang="fr-FR" b="1" u="sng" dirty="0">
                <a:hlinkClick r:id="rId5"/>
              </a:rPr>
              <a:t>Lien vers le glossaire</a:t>
            </a:r>
            <a:endParaRPr lang="fr-FR" u="sng" dirty="0">
              <a:hlinkClick r:id="rId5"/>
            </a:endParaRPr>
          </a:p>
          <a:p>
            <a:r>
              <a:rPr lang="fr-FR" b="1" u="sng" dirty="0">
                <a:hlinkClick r:id="rId6"/>
              </a:rPr>
              <a:t>Laïcité et enseignement moral et civique</a:t>
            </a:r>
            <a:endParaRPr lang="fr-FR" u="sng" dirty="0">
              <a:hlinkClick r:id="rId6"/>
            </a:endParaRPr>
          </a:p>
          <a:p>
            <a:r>
              <a:rPr lang="fr-FR" b="1" u="sng" dirty="0">
                <a:hlinkClick r:id="rId7"/>
              </a:rPr>
              <a:t>Morale et citoyenneté au coeur de l'EMC</a:t>
            </a:r>
            <a:endParaRPr lang="fr-FR" u="sng" dirty="0">
              <a:hlinkClick r:id="rId7"/>
            </a:endParaRPr>
          </a:p>
          <a:p>
            <a:r>
              <a:rPr lang="fr-FR" b="1" u="sng" dirty="0">
                <a:hlinkClick r:id="rId8"/>
              </a:rPr>
              <a:t>Connaissance de la République et de ses valeurs</a:t>
            </a:r>
            <a:endParaRPr lang="fr-FR" u="sng" dirty="0">
              <a:hlinkClick r:id="rId8"/>
            </a:endParaRPr>
          </a:p>
          <a:p>
            <a:pPr marL="0" indent="0">
              <a:buNone/>
            </a:pPr>
            <a:endParaRPr lang="fr-FR" b="1" dirty="0" smtClean="0"/>
          </a:p>
          <a:p>
            <a:pPr marL="0" indent="0">
              <a:buNone/>
            </a:pPr>
            <a:r>
              <a:rPr lang="fr-FR" b="1" dirty="0" smtClean="0"/>
              <a:t>L'EMC</a:t>
            </a:r>
            <a:r>
              <a:rPr lang="fr-FR" b="1" dirty="0"/>
              <a:t>: approches transversales et contributions disciplinaires </a:t>
            </a:r>
          </a:p>
          <a:p>
            <a:r>
              <a:rPr lang="fr-FR" b="1" u="sng" dirty="0">
                <a:hlinkClick r:id="rId9"/>
              </a:rPr>
              <a:t>L'EMC dans le quotidien de la classe : les gestes professionnels</a:t>
            </a:r>
            <a:endParaRPr lang="fr-FR" u="sng" dirty="0">
              <a:hlinkClick r:id="rId9"/>
            </a:endParaRPr>
          </a:p>
          <a:p>
            <a:r>
              <a:rPr lang="fr-FR" b="1" u="sng" dirty="0">
                <a:hlinkClick r:id="rId10"/>
              </a:rPr>
              <a:t>L'évaluation de l'EMC à l'école et au collège</a:t>
            </a:r>
            <a:endParaRPr lang="fr-FR" u="sng" dirty="0">
              <a:hlinkClick r:id="rId10"/>
            </a:endParaRPr>
          </a:p>
          <a:p>
            <a:r>
              <a:rPr lang="fr-FR" b="1" u="sng" dirty="0">
                <a:hlinkClick r:id="rId11"/>
              </a:rPr>
              <a:t>Contribution des Conseillers principaux d'Éducation (CPE) à l'EMC</a:t>
            </a:r>
            <a:endParaRPr lang="fr-FR" u="sng" dirty="0">
              <a:hlinkClick r:id="rId11"/>
            </a:endParaRPr>
          </a:p>
          <a:p>
            <a:r>
              <a:rPr lang="fr-FR" b="1" u="sng" dirty="0">
                <a:hlinkClick r:id="rId12"/>
              </a:rPr>
              <a:t>Contribution de l'éducation physique et sportive (EPS) à l'EMC</a:t>
            </a:r>
            <a:endParaRPr lang="fr-FR" u="sng" dirty="0">
              <a:hlinkClick r:id="rId12"/>
            </a:endParaRPr>
          </a:p>
          <a:p>
            <a:r>
              <a:rPr lang="fr-FR" b="1" u="sng" dirty="0">
                <a:hlinkClick r:id="rId13"/>
              </a:rPr>
              <a:t>Contribution des Sciences et Technologies du Vivant de la Santé et de la Terre (STVST) à l'EMC</a:t>
            </a:r>
            <a:endParaRPr lang="fr-FR" dirty="0"/>
          </a:p>
        </p:txBody>
      </p:sp>
      <p:sp>
        <p:nvSpPr>
          <p:cNvPr id="4" name="Titre 1"/>
          <p:cNvSpPr>
            <a:spLocks noGrp="1"/>
          </p:cNvSpPr>
          <p:nvPr>
            <p:ph type="title"/>
          </p:nvPr>
        </p:nvSpPr>
        <p:spPr>
          <a:xfrm>
            <a:off x="457200" y="274638"/>
            <a:ext cx="8229600" cy="879833"/>
          </a:xfrm>
          <a:solidFill>
            <a:srgbClr val="CCFF99"/>
          </a:solidFill>
        </p:spPr>
        <p:txBody>
          <a:bodyPr vert="horz" lIns="91440" tIns="45720" rIns="91440" bIns="45720" rtlCol="0" anchor="ctr">
            <a:normAutofit/>
          </a:bodyPr>
          <a:lstStyle/>
          <a:p>
            <a:r>
              <a:rPr lang="fr-FR" sz="3600" b="1" dirty="0" smtClean="0"/>
              <a:t>Ressources (suite) </a:t>
            </a:r>
            <a:endParaRPr lang="fr-FR" sz="3600" b="1" dirty="0"/>
          </a:p>
        </p:txBody>
      </p:sp>
    </p:spTree>
    <p:extLst>
      <p:ext uri="{BB962C8B-B14F-4D97-AF65-F5344CB8AC3E}">
        <p14:creationId xmlns:p14="http://schemas.microsoft.com/office/powerpoint/2010/main" val="33142518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3717" y="2932537"/>
            <a:ext cx="7495089" cy="1664939"/>
          </a:xfrm>
          <a:solidFill>
            <a:srgbClr val="FFDD71"/>
          </a:solidFill>
        </p:spPr>
        <p:txBody>
          <a:bodyPr>
            <a:noAutofit/>
          </a:bodyPr>
          <a:lstStyle/>
          <a:p>
            <a:pPr lvl="0"/>
            <a:r>
              <a:rPr lang="fr-FR" b="1" dirty="0" smtClean="0">
                <a:solidFill>
                  <a:schemeClr val="accent1">
                    <a:lumMod val="75000"/>
                  </a:schemeClr>
                </a:solidFill>
                <a:effectLst>
                  <a:outerShdw blurRad="38100" dist="38100" dir="2700000" algn="tl">
                    <a:srgbClr val="000000">
                      <a:alpha val="43137"/>
                    </a:srgbClr>
                  </a:outerShdw>
                </a:effectLst>
              </a:rPr>
              <a:t>Cycle 1</a:t>
            </a:r>
            <a:br>
              <a:rPr lang="fr-FR" b="1" dirty="0" smtClean="0">
                <a:solidFill>
                  <a:schemeClr val="accent1">
                    <a:lumMod val="75000"/>
                  </a:schemeClr>
                </a:solidFill>
                <a:effectLst>
                  <a:outerShdw blurRad="38100" dist="38100" dir="2700000" algn="tl">
                    <a:srgbClr val="000000">
                      <a:alpha val="43137"/>
                    </a:srgbClr>
                  </a:outerShdw>
                </a:effectLst>
              </a:rPr>
            </a:br>
            <a:r>
              <a:rPr lang="fr-FR" b="1" dirty="0">
                <a:solidFill>
                  <a:schemeClr val="accent1">
                    <a:lumMod val="75000"/>
                  </a:schemeClr>
                </a:solidFill>
                <a:effectLst>
                  <a:outerShdw blurRad="38100" dist="38100" dir="2700000" algn="tl">
                    <a:srgbClr val="000000">
                      <a:alpha val="43137"/>
                    </a:srgbClr>
                  </a:outerShdw>
                </a:effectLst>
              </a:rPr>
              <a:t>Merci pour votre attention</a:t>
            </a:r>
            <a:r>
              <a:rPr lang="fr-FR" b="1" dirty="0" smtClean="0">
                <a:solidFill>
                  <a:schemeClr val="accent1">
                    <a:lumMod val="75000"/>
                  </a:schemeClr>
                </a:solidFill>
                <a:effectLst>
                  <a:outerShdw blurRad="38100" dist="38100" dir="2700000" algn="tl">
                    <a:srgbClr val="000000">
                      <a:alpha val="43137"/>
                    </a:srgbClr>
                  </a:outerShdw>
                </a:effectLst>
              </a:rPr>
              <a:t>!</a:t>
            </a:r>
            <a:endParaRPr lang="fr-FR" b="1" dirty="0">
              <a:solidFill>
                <a:schemeClr val="accent1">
                  <a:lumMod val="75000"/>
                </a:schemeClr>
              </a:solidFill>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5656022" y="5072538"/>
            <a:ext cx="3268969" cy="1305166"/>
          </a:xfrm>
          <a:solidFill>
            <a:srgbClr val="FFDD71"/>
          </a:solidFill>
        </p:spPr>
        <p:txBody>
          <a:bodyPr>
            <a:noAutofit/>
          </a:bodyPr>
          <a:lstStyle/>
          <a:p>
            <a:r>
              <a:rPr lang="fr-FR" sz="1400" b="1" dirty="0" smtClean="0"/>
              <a:t>Animation pédagogique</a:t>
            </a:r>
          </a:p>
          <a:p>
            <a:r>
              <a:rPr lang="fr-FR" sz="1400" b="1" dirty="0"/>
              <a:t> </a:t>
            </a:r>
            <a:r>
              <a:rPr lang="fr-FR" sz="1400" b="1" dirty="0" smtClean="0"/>
              <a:t>Mercredi 27 janvier 2016</a:t>
            </a:r>
          </a:p>
          <a:p>
            <a:endParaRPr lang="fr-FR" sz="1400" b="1" dirty="0" smtClean="0"/>
          </a:p>
          <a:p>
            <a:r>
              <a:rPr lang="fr-FR" sz="1400" b="1" dirty="0" smtClean="0"/>
              <a:t>Circonscription de Chelles</a:t>
            </a:r>
            <a:endParaRPr lang="fr-FR" sz="2000" b="1" dirty="0"/>
          </a:p>
        </p:txBody>
      </p:sp>
      <p:sp>
        <p:nvSpPr>
          <p:cNvPr id="5" name="Rectangle 4"/>
          <p:cNvSpPr/>
          <p:nvPr/>
        </p:nvSpPr>
        <p:spPr>
          <a:xfrm>
            <a:off x="479714" y="561100"/>
            <a:ext cx="8186581" cy="2123658"/>
          </a:xfrm>
          <a:prstGeom prst="rect">
            <a:avLst/>
          </a:prstGeom>
          <a:solidFill>
            <a:srgbClr val="FFC000"/>
          </a:solidFill>
        </p:spPr>
        <p:txBody>
          <a:bodyPr wrap="square">
            <a:spAutoFit/>
          </a:bodyPr>
          <a:lstStyle/>
          <a:p>
            <a:pPr algn="ctr"/>
            <a:r>
              <a:rPr lang="fr-FR" sz="6600" b="1" dirty="0" smtClean="0">
                <a:solidFill>
                  <a:schemeClr val="accent1">
                    <a:lumMod val="75000"/>
                  </a:schemeClr>
                </a:solidFill>
                <a:effectLst>
                  <a:outerShdw blurRad="38100" dist="38100" dir="2700000" algn="tl">
                    <a:srgbClr val="000000">
                      <a:alpha val="43137"/>
                    </a:srgbClr>
                  </a:outerShdw>
                </a:effectLst>
              </a:rPr>
              <a:t>Apprendre ensemble </a:t>
            </a:r>
          </a:p>
          <a:p>
            <a:pPr algn="ctr"/>
            <a:r>
              <a:rPr lang="fr-FR" sz="6600" b="1" dirty="0" smtClean="0">
                <a:solidFill>
                  <a:schemeClr val="accent1">
                    <a:lumMod val="75000"/>
                  </a:schemeClr>
                </a:solidFill>
                <a:effectLst>
                  <a:outerShdw blurRad="38100" dist="38100" dir="2700000" algn="tl">
                    <a:srgbClr val="000000">
                      <a:alpha val="43137"/>
                    </a:srgbClr>
                  </a:outerShdw>
                </a:effectLst>
              </a:rPr>
              <a:t>et vivre ensemble</a:t>
            </a:r>
            <a:endParaRPr lang="fr-FR" sz="3200" dirty="0"/>
          </a:p>
        </p:txBody>
      </p:sp>
    </p:spTree>
    <p:extLst>
      <p:ext uri="{BB962C8B-B14F-4D97-AF65-F5344CB8AC3E}">
        <p14:creationId xmlns:p14="http://schemas.microsoft.com/office/powerpoint/2010/main" val="16270611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40000"/>
              <a:lumOff val="60000"/>
            </a:schemeClr>
          </a:solidFill>
        </p:spPr>
        <p:txBody>
          <a:bodyPr>
            <a:noAutofit/>
          </a:bodyPr>
          <a:lstStyle/>
          <a:p>
            <a:r>
              <a:rPr lang="fr-FR" sz="3600" dirty="0" smtClean="0">
                <a:solidFill>
                  <a:schemeClr val="accent2">
                    <a:lumMod val="50000"/>
                  </a:schemeClr>
                </a:solidFill>
              </a:rPr>
              <a:t>L’esprit des programmes 2015</a:t>
            </a:r>
            <a:br>
              <a:rPr lang="fr-FR" sz="3600" dirty="0" smtClean="0">
                <a:solidFill>
                  <a:schemeClr val="accent2">
                    <a:lumMod val="50000"/>
                  </a:schemeClr>
                </a:solidFill>
              </a:rPr>
            </a:br>
            <a:r>
              <a:rPr lang="fr-FR" sz="3600" dirty="0" smtClean="0">
                <a:solidFill>
                  <a:schemeClr val="accent2">
                    <a:lumMod val="50000"/>
                  </a:schemeClr>
                </a:solidFill>
              </a:rPr>
              <a:t>Viviane </a:t>
            </a:r>
            <a:r>
              <a:rPr lang="fr-FR" sz="3600" dirty="0" err="1" smtClean="0">
                <a:solidFill>
                  <a:schemeClr val="accent2">
                    <a:lumMod val="50000"/>
                  </a:schemeClr>
                </a:solidFill>
              </a:rPr>
              <a:t>Bouysse</a:t>
            </a:r>
            <a:endParaRPr lang="fr-FR" sz="3600" dirty="0">
              <a:solidFill>
                <a:schemeClr val="accent2">
                  <a:lumMod val="50000"/>
                </a:schemeClr>
              </a:solidFill>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682" y="1484784"/>
            <a:ext cx="8599790" cy="5312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253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4326" y="620688"/>
            <a:ext cx="8745416" cy="583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1952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9086" y="505092"/>
            <a:ext cx="8373353" cy="560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26129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dirty="0"/>
              <a:t/>
            </a:r>
            <a:br>
              <a:rPr lang="fr-FR" dirty="0"/>
            </a:br>
            <a:endParaRPr lang="fr-FR" dirty="0"/>
          </a:p>
        </p:txBody>
      </p:sp>
      <p:sp>
        <p:nvSpPr>
          <p:cNvPr id="3" name="Espace réservé du contenu 2"/>
          <p:cNvSpPr>
            <a:spLocks noGrp="1"/>
          </p:cNvSpPr>
          <p:nvPr>
            <p:ph idx="1"/>
          </p:nvPr>
        </p:nvSpPr>
        <p:spPr>
          <a:xfrm>
            <a:off x="457200" y="1772816"/>
            <a:ext cx="8229600" cy="4353347"/>
          </a:xfrm>
        </p:spPr>
        <p:txBody>
          <a:bodyPr>
            <a:normAutofit fontScale="70000" lnSpcReduction="20000"/>
          </a:bodyPr>
          <a:lstStyle/>
          <a:p>
            <a:pPr marL="0" indent="0">
              <a:buNone/>
            </a:pPr>
            <a:endParaRPr lang="fr-FR" dirty="0"/>
          </a:p>
          <a:p>
            <a:r>
              <a:rPr lang="fr-FR" dirty="0"/>
              <a:t>Socialement, une mission d’accueil et d’assistance en faveur des enfants de milieu populaire. </a:t>
            </a:r>
            <a:endParaRPr lang="fr-FR" dirty="0" smtClean="0"/>
          </a:p>
          <a:p>
            <a:endParaRPr lang="fr-FR" dirty="0"/>
          </a:p>
          <a:p>
            <a:r>
              <a:rPr lang="fr-FR" dirty="0" smtClean="0"/>
              <a:t>Mission </a:t>
            </a:r>
            <a:r>
              <a:rPr lang="fr-FR" dirty="0"/>
              <a:t>éducative avec une visée morale sous l’égide de l’église et des dames patronnesses </a:t>
            </a:r>
            <a:endParaRPr lang="fr-FR" dirty="0" smtClean="0"/>
          </a:p>
          <a:p>
            <a:endParaRPr lang="fr-FR" dirty="0"/>
          </a:p>
          <a:p>
            <a:r>
              <a:rPr lang="fr-FR" dirty="0" smtClean="0"/>
              <a:t>Obéissance </a:t>
            </a:r>
            <a:r>
              <a:rPr lang="fr-FR" dirty="0"/>
              <a:t>et sens du devoir (loi Guizot 1833) « Première offensive de l’état » </a:t>
            </a:r>
            <a:endParaRPr lang="fr-FR" dirty="0" smtClean="0"/>
          </a:p>
          <a:p>
            <a:endParaRPr lang="fr-FR" dirty="0"/>
          </a:p>
          <a:p>
            <a:r>
              <a:rPr lang="fr-FR" dirty="0" smtClean="0"/>
              <a:t>Éviter </a:t>
            </a:r>
            <a:r>
              <a:rPr lang="fr-FR" dirty="0"/>
              <a:t>la subversion </a:t>
            </a:r>
            <a:endParaRPr lang="fr-FR" dirty="0" smtClean="0"/>
          </a:p>
          <a:p>
            <a:endParaRPr lang="fr-FR" dirty="0"/>
          </a:p>
          <a:p>
            <a:r>
              <a:rPr lang="fr-FR" dirty="0" smtClean="0"/>
              <a:t>En </a:t>
            </a:r>
            <a:r>
              <a:rPr lang="fr-FR" dirty="0"/>
              <a:t>1843, 1500 salles d’Asile pour 100 000 enfants </a:t>
            </a:r>
          </a:p>
        </p:txBody>
      </p:sp>
      <p:sp>
        <p:nvSpPr>
          <p:cNvPr id="4" name="Titre 1"/>
          <p:cNvSpPr txBox="1">
            <a:spLocks/>
          </p:cNvSpPr>
          <p:nvPr/>
        </p:nvSpPr>
        <p:spPr>
          <a:xfrm>
            <a:off x="467544" y="116632"/>
            <a:ext cx="8229600" cy="1440160"/>
          </a:xfrm>
          <a:prstGeom prst="rect">
            <a:avLst/>
          </a:prstGeom>
          <a:solidFill>
            <a:schemeClr val="accent4">
              <a:lumMod val="40000"/>
              <a:lumOff val="60000"/>
            </a:schemeClr>
          </a:solidFill>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dirty="0"/>
          </a:p>
          <a:p>
            <a:r>
              <a:rPr lang="fr-FR" b="1" dirty="0"/>
              <a:t>Aux origines, les salles d’asile du XIXème siècle </a:t>
            </a:r>
            <a:endParaRPr lang="fr-FR" dirty="0"/>
          </a:p>
        </p:txBody>
      </p:sp>
    </p:spTree>
    <p:extLst>
      <p:ext uri="{BB962C8B-B14F-4D97-AF65-F5344CB8AC3E}">
        <p14:creationId xmlns:p14="http://schemas.microsoft.com/office/powerpoint/2010/main" val="14728560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3320</TotalTime>
  <Words>3567</Words>
  <Application>Microsoft Macintosh PowerPoint</Application>
  <PresentationFormat>Présentation à l'écran (4:3)</PresentationFormat>
  <Paragraphs>520</Paragraphs>
  <Slides>53</Slides>
  <Notes>53</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Thème Office</vt:lpstr>
      <vt:lpstr>Cycle 1</vt:lpstr>
      <vt:lpstr>L’histoire de l’école maternelle</vt:lpstr>
      <vt:lpstr>L’histoire de l’école maternelle: des repères </vt:lpstr>
      <vt:lpstr>L’histoire de l’école maternelle: des repères </vt:lpstr>
      <vt:lpstr>Présentation PowerPoint</vt:lpstr>
      <vt:lpstr>L’esprit des programmes 2015 Viviane Bouysse</vt:lpstr>
      <vt:lpstr>Présentation PowerPoint</vt:lpstr>
      <vt:lpstr>Présentation PowerPoint</vt:lpstr>
      <vt:lpstr> </vt:lpstr>
      <vt:lpstr>Les enseignements… </vt:lpstr>
      <vt:lpstr>Pauline Kergomard (1838-1925)  une certaine idée de l’enfant… </vt:lpstr>
      <vt:lpstr>De la salle d’asile… à l’école maternelle </vt:lpstr>
      <vt:lpstr>L’organisation </vt:lpstr>
      <vt:lpstr>Les enseignements</vt:lpstr>
      <vt:lpstr>Les instructions de 1882 </vt:lpstr>
      <vt:lpstr>Les instructions de 1921:  aboutissement du projet de Pauline Kergomard  </vt:lpstr>
      <vt:lpstr>Le silence institutionnel 1921-1977 </vt:lpstr>
      <vt:lpstr>Les instructions de 1977 </vt:lpstr>
      <vt:lpstr>Les orientations de 1986 </vt:lpstr>
      <vt:lpstr>Les programmes de 1995 </vt:lpstr>
      <vt:lpstr>Les programmes de 2002 </vt:lpstr>
      <vt:lpstr>La loi d’orientation de 2005 </vt:lpstr>
      <vt:lpstr>Les programmes de 2008</vt:lpstr>
      <vt:lpstr>Le « devenir élève »  à l’école maternelle</vt:lpstr>
      <vt:lpstr>Nouveau programme d’enseignement moral et civique  pour l’école élémentaire et le collège  (cycles 2, 3 et 4)</vt:lpstr>
      <vt:lpstr>Vidéo : Pierre Kahn</vt:lpstr>
      <vt:lpstr>Quelques définitions éclairantes :  Glossaire (éduscol)</vt:lpstr>
      <vt:lpstr>Valeurs et notions</vt:lpstr>
      <vt:lpstr>Laïcité : Un jour </vt:lpstr>
      <vt:lpstr>Principes généraux</vt:lpstr>
      <vt:lpstr>Principes généraux</vt:lpstr>
      <vt:lpstr>Principes généraux cycle 1</vt:lpstr>
      <vt:lpstr>1. Une école qui s’adapte aux jeunes enfants </vt:lpstr>
      <vt:lpstr>1. Une école qui s’adapte aux jeunes enfants </vt:lpstr>
      <vt:lpstr>2. Une école qui organise des modalités spécifiques d’apprentissage</vt:lpstr>
      <vt:lpstr>1. Une école qui s’adapte aux jeunes enfants </vt:lpstr>
      <vt:lpstr>Présentation PowerPoint</vt:lpstr>
      <vt:lpstr>3. Une école où les enfants vont apprendre ensemble et vivre ensemble</vt:lpstr>
      <vt:lpstr>3. Une école où les enfants vont apprendre ensemble et vivre ensemble</vt:lpstr>
      <vt:lpstr>3. Une école où les enfants vont apprendre ensemble et vivre ensemble</vt:lpstr>
      <vt:lpstr>3. Une école où les enfants vont apprendre ensemble et vivre ensemble</vt:lpstr>
      <vt:lpstr>Les finalités de l’EMC</vt:lpstr>
      <vt:lpstr>Les finalités de l’EMC Cet enseignement articule des …</vt:lpstr>
      <vt:lpstr>Architecture du programme</vt:lpstr>
      <vt:lpstr>L’EMC dans le quotidien de la classe : Les gestes professionnels (éduscol)</vt:lpstr>
      <vt:lpstr>Présentation PowerPoint</vt:lpstr>
      <vt:lpstr>Présentation PowerPoint</vt:lpstr>
      <vt:lpstr>Présentation PowerPoint</vt:lpstr>
      <vt:lpstr>Egalité filles – garçons Intervention de Marie DURU-BELLAT</vt:lpstr>
      <vt:lpstr>L’EMC dans le quotidien de la classe :  Les gestes professionnels (éduscol)</vt:lpstr>
      <vt:lpstr>Ressources </vt:lpstr>
      <vt:lpstr>Ressources (suite) </vt:lpstr>
      <vt:lpstr>Cycle 1 Merci pour votre attention!</vt:lpstr>
    </vt:vector>
  </TitlesOfParts>
  <Company>Circo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Cycle 2</dc:title>
  <dc:creator>Jérôme BÜRGIN</dc:creator>
  <cp:lastModifiedBy>Jérôme BÜRGIN</cp:lastModifiedBy>
  <cp:revision>121</cp:revision>
  <cp:lastPrinted>2016-02-04T16:34:44Z</cp:lastPrinted>
  <dcterms:created xsi:type="dcterms:W3CDTF">2016-01-14T14:35:36Z</dcterms:created>
  <dcterms:modified xsi:type="dcterms:W3CDTF">2016-02-19T16:11:24Z</dcterms:modified>
</cp:coreProperties>
</file>