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70" r:id="rId13"/>
    <p:sldId id="265" r:id="rId14"/>
    <p:sldId id="257" r:id="rId15"/>
    <p:sldId id="284" r:id="rId16"/>
    <p:sldId id="258" r:id="rId17"/>
    <p:sldId id="268" r:id="rId18"/>
    <p:sldId id="282" r:id="rId19"/>
    <p:sldId id="269" r:id="rId20"/>
    <p:sldId id="263" r:id="rId21"/>
    <p:sldId id="266" r:id="rId22"/>
    <p:sldId id="283" r:id="rId23"/>
    <p:sldId id="286" r:id="rId24"/>
    <p:sldId id="256" r:id="rId25"/>
    <p:sldId id="259" r:id="rId26"/>
    <p:sldId id="260" r:id="rId27"/>
    <p:sldId id="287" r:id="rId28"/>
  </p:sldIdLst>
  <p:sldSz cx="9144000" cy="6858000" type="screen4x3"/>
  <p:notesSz cx="6858000" cy="90773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73"/>
    <a:srgbClr val="FDFD67"/>
    <a:srgbClr val="F9ADD5"/>
    <a:srgbClr val="FAC2DF"/>
    <a:srgbClr val="F68AC3"/>
    <a:srgbClr val="BFE7F9"/>
    <a:srgbClr val="7ECEF2"/>
    <a:srgbClr val="EECEE9"/>
    <a:srgbClr val="DC9CD3"/>
    <a:srgbClr val="A4E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84" autoAdjust="0"/>
  </p:normalViewPr>
  <p:slideViewPr>
    <p:cSldViewPr>
      <p:cViewPr>
        <p:scale>
          <a:sx n="90" d="100"/>
          <a:sy n="90" d="100"/>
        </p:scale>
        <p:origin x="-1632" y="-1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0C29A-B54B-7440-B241-209EFA5F326B}" type="datetimeFigureOut">
              <a:rPr lang="fr-FR" smtClean="0"/>
              <a:t>19/02/16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17774-98F7-8845-8287-7D2269DB7D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616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FA419-B04E-4049-AF42-DB03F22360AA}" type="datetimeFigureOut">
              <a:rPr lang="fr-FR" smtClean="0"/>
              <a:t>19/02/16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11730"/>
            <a:ext cx="5486400" cy="40847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0834D-4602-418C-B313-ABB14EA0C8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7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259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39BE2-DB9C-DB40-B48B-0C1341053FC1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27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929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531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700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248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827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938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31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08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337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495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021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998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248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25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32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695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1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184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123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84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834D-4602-418C-B313-ABB14EA0C81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11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8247-43AF-4B6E-B09E-B6BF7A52D31A}" type="datetimeFigureOut">
              <a:rPr lang="fr-FR" smtClean="0"/>
              <a:t>19/02/16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857E-D045-4954-81F7-D4B3EA96AB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17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8247-43AF-4B6E-B09E-B6BF7A52D31A}" type="datetimeFigureOut">
              <a:rPr lang="fr-FR" smtClean="0"/>
              <a:t>19/02/16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857E-D045-4954-81F7-D4B3EA96AB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9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8247-43AF-4B6E-B09E-B6BF7A52D31A}" type="datetimeFigureOut">
              <a:rPr lang="fr-FR" smtClean="0"/>
              <a:t>19/02/16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857E-D045-4954-81F7-D4B3EA96AB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476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12D0-3234-AB45-9351-37DF543B18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92-46EF-E84C-B8CF-C3CBB5CEB1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92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12D0-3234-AB45-9351-37DF543B18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92-46EF-E84C-B8CF-C3CBB5CEB1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9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12D0-3234-AB45-9351-37DF543B18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92-46EF-E84C-B8CF-C3CBB5CEB1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68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12D0-3234-AB45-9351-37DF543B18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92-46EF-E84C-B8CF-C3CBB5CEB1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60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12D0-3234-AB45-9351-37DF543B18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92-46EF-E84C-B8CF-C3CBB5CEB1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1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12D0-3234-AB45-9351-37DF543B18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92-46EF-E84C-B8CF-C3CBB5CEB1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77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12D0-3234-AB45-9351-37DF543B18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92-46EF-E84C-B8CF-C3CBB5CEB1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95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12D0-3234-AB45-9351-37DF543B18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92-46EF-E84C-B8CF-C3CBB5CEB1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2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8247-43AF-4B6E-B09E-B6BF7A52D31A}" type="datetimeFigureOut">
              <a:rPr lang="fr-FR" smtClean="0"/>
              <a:t>19/02/16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857E-D045-4954-81F7-D4B3EA96AB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353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12D0-3234-AB45-9351-37DF543B18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92-46EF-E84C-B8CF-C3CBB5CEB1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30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12D0-3234-AB45-9351-37DF543B18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92-46EF-E84C-B8CF-C3CBB5CEB1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05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12D0-3234-AB45-9351-37DF543B18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19/02/16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C692-46EF-E84C-B8CF-C3CBB5CEB1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3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8247-43AF-4B6E-B09E-B6BF7A52D31A}" type="datetimeFigureOut">
              <a:rPr lang="fr-FR" smtClean="0"/>
              <a:t>19/02/16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857E-D045-4954-81F7-D4B3EA96AB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48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8247-43AF-4B6E-B09E-B6BF7A52D31A}" type="datetimeFigureOut">
              <a:rPr lang="fr-FR" smtClean="0"/>
              <a:t>19/02/16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857E-D045-4954-81F7-D4B3EA96AB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21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8247-43AF-4B6E-B09E-B6BF7A52D31A}" type="datetimeFigureOut">
              <a:rPr lang="fr-FR" smtClean="0"/>
              <a:t>19/02/16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857E-D045-4954-81F7-D4B3EA96AB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6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8247-43AF-4B6E-B09E-B6BF7A52D31A}" type="datetimeFigureOut">
              <a:rPr lang="fr-FR" smtClean="0"/>
              <a:t>19/02/16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857E-D045-4954-81F7-D4B3EA96AB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13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8247-43AF-4B6E-B09E-B6BF7A52D31A}" type="datetimeFigureOut">
              <a:rPr lang="fr-FR" smtClean="0"/>
              <a:t>19/02/16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857E-D045-4954-81F7-D4B3EA96AB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7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8247-43AF-4B6E-B09E-B6BF7A52D31A}" type="datetimeFigureOut">
              <a:rPr lang="fr-FR" smtClean="0"/>
              <a:t>19/02/16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857E-D045-4954-81F7-D4B3EA96AB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44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8247-43AF-4B6E-B09E-B6BF7A52D31A}" type="datetimeFigureOut">
              <a:rPr lang="fr-FR" smtClean="0"/>
              <a:t>19/02/16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857E-D045-4954-81F7-D4B3EA96AB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87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8247-43AF-4B6E-B09E-B6BF7A52D31A}" type="datetimeFigureOut">
              <a:rPr lang="fr-FR" smtClean="0"/>
              <a:t>19/02/16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2857E-D045-4954-81F7-D4B3EA96AB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21412D0-3234-AB45-9351-37DF543B186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19/02/16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FB8C692-46EF-E84C-B8CF-C3CBB5CEB1A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2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inema.arte.tv/fr/article/la-petite-casserole-danatole-de-eric-montchaud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pitre.com/CHAPITRE/fr/p/isabelle-carrier,406188.aspx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Hq9rf0XgrI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tkxCxm7Kg0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dp.fr/crdp-creteil/telemaque/" TargetMode="External"/><Relationship Id="rId4" Type="http://schemas.openxmlformats.org/officeDocument/2006/relationships/hyperlink" Target="http://www.ac-creteil.fr/crdp/cddp77/adl/adl.html" TargetMode="External"/><Relationship Id="rId5" Type="http://schemas.openxmlformats.org/officeDocument/2006/relationships/hyperlink" Target="http://www.cndp.fr/1001livres/script/" TargetMode="External"/><Relationship Id="rId6" Type="http://schemas.openxmlformats.org/officeDocument/2006/relationships/hyperlink" Target="http://crdp.ac-bordeaux.fr/cddp33/attirelire/somatirelire.as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400800" cy="1752600"/>
          </a:xfrm>
          <a:solidFill>
            <a:srgbClr val="FDB173"/>
          </a:solidFill>
        </p:spPr>
        <p:txBody>
          <a:bodyPr>
            <a:normAutofit fontScale="85000" lnSpcReduction="20000"/>
          </a:bodyPr>
          <a:lstStyle/>
          <a:p>
            <a:pPr algn="r"/>
            <a:r>
              <a:rPr lang="fr-FR" sz="4800" dirty="0"/>
              <a:t>3</a:t>
            </a:r>
            <a:r>
              <a:rPr lang="fr-FR" sz="4800" b="1" dirty="0" smtClean="0"/>
              <a:t>. </a:t>
            </a:r>
            <a:r>
              <a:rPr lang="fr-FR" sz="4800" b="1" dirty="0"/>
              <a:t>Une école où les enfants vont apprendre ensemble </a:t>
            </a:r>
            <a:endParaRPr lang="fr-FR" sz="4800" b="1" dirty="0" smtClean="0"/>
          </a:p>
          <a:p>
            <a:pPr algn="r"/>
            <a:r>
              <a:rPr lang="fr-FR" sz="4800" b="1" dirty="0" smtClean="0"/>
              <a:t>et </a:t>
            </a:r>
            <a:r>
              <a:rPr lang="fr-FR" sz="4800" b="1" dirty="0"/>
              <a:t>vivre </a:t>
            </a:r>
            <a:r>
              <a:rPr lang="fr-FR" sz="4800" b="1" dirty="0" smtClean="0"/>
              <a:t>ensemble</a:t>
            </a:r>
            <a:endParaRPr lang="fr-FR" sz="4800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5076056" y="5085184"/>
            <a:ext cx="3801026" cy="151216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/>
              <a:t>Animation pédagogique</a:t>
            </a:r>
          </a:p>
          <a:p>
            <a:r>
              <a:rPr lang="fr-FR" sz="2400" b="1" dirty="0" smtClean="0"/>
              <a:t> Mercredi 17 février 2016</a:t>
            </a:r>
          </a:p>
          <a:p>
            <a:r>
              <a:rPr lang="fr-FR" sz="2400" b="1" dirty="0" smtClean="0"/>
              <a:t>Circonscription de Chelles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188640"/>
            <a:ext cx="324036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Apprendre ensemble </a:t>
            </a:r>
          </a:p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vivre ensemble</a:t>
            </a:r>
            <a:endParaRPr lang="fr-FR" sz="1050" dirty="0"/>
          </a:p>
        </p:txBody>
      </p:sp>
      <p:sp>
        <p:nvSpPr>
          <p:cNvPr id="4" name="ZoneTexte 3"/>
          <p:cNvSpPr txBox="1"/>
          <p:nvPr/>
        </p:nvSpPr>
        <p:spPr>
          <a:xfrm>
            <a:off x="2915816" y="3573016"/>
            <a:ext cx="3380365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5400" b="1" dirty="0" smtClean="0">
                <a:solidFill>
                  <a:srgbClr val="0000FF"/>
                </a:solidFill>
              </a:rPr>
              <a:t>Ressources</a:t>
            </a:r>
            <a:r>
              <a:rPr lang="fr-FR" sz="5400" b="1" dirty="0" smtClean="0"/>
              <a:t>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1123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2700" b="1" dirty="0" smtClean="0"/>
              <a:t>L’engagement: agir individuellement et collectivement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800" dirty="0"/>
              <a:t> Quelle </a:t>
            </a:r>
            <a:r>
              <a:rPr lang="fr-FR" sz="2800" dirty="0" smtClean="0"/>
              <a:t>progressivité ?</a:t>
            </a:r>
            <a:endParaRPr lang="fr-FR" sz="28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4677"/>
            <a:ext cx="8229600" cy="439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15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760640"/>
          </a:xfrm>
          <a:solidFill>
            <a:srgbClr val="FDB173"/>
          </a:solidFill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fr-FR" sz="3700" b="1" dirty="0" smtClean="0"/>
              <a:t>Quels supports pour travailler tout cela ?</a:t>
            </a:r>
          </a:p>
          <a:p>
            <a:pPr marL="0" indent="0">
              <a:buNone/>
            </a:pPr>
            <a:endParaRPr lang="fr-FR" sz="3700" b="1" dirty="0" smtClean="0"/>
          </a:p>
          <a:p>
            <a:r>
              <a:rPr lang="fr-FR" sz="3300" dirty="0" smtClean="0"/>
              <a:t>La sensibilité: soi et les autres</a:t>
            </a:r>
          </a:p>
          <a:p>
            <a:r>
              <a:rPr lang="fr-FR" sz="3300" dirty="0" smtClean="0"/>
              <a:t>Le droit et la règle: des principes pour vivre avec les autres</a:t>
            </a:r>
          </a:p>
          <a:p>
            <a:r>
              <a:rPr lang="fr-FR" sz="3300" dirty="0" smtClean="0"/>
              <a:t>Le jugement : penser par soi-même et avec les autres</a:t>
            </a:r>
          </a:p>
          <a:p>
            <a:r>
              <a:rPr lang="fr-FR" sz="3300" dirty="0" smtClean="0"/>
              <a:t>L’engagement: agir individuellement et collectivement</a:t>
            </a:r>
            <a:endParaRPr lang="fr-FR" sz="4400" dirty="0" smtClean="0"/>
          </a:p>
        </p:txBody>
      </p:sp>
    </p:spTree>
    <p:extLst>
      <p:ext uri="{BB962C8B-B14F-4D97-AF65-F5344CB8AC3E}">
        <p14:creationId xmlns:p14="http://schemas.microsoft.com/office/powerpoint/2010/main" val="47854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  <a:solidFill>
            <a:srgbClr val="F68AC3"/>
          </a:solidFill>
        </p:spPr>
        <p:txBody>
          <a:bodyPr>
            <a:normAutofit/>
          </a:bodyPr>
          <a:lstStyle/>
          <a:p>
            <a:r>
              <a:rPr lang="fr-FR" b="1" dirty="0" smtClean="0"/>
              <a:t>Quelques supports </a:t>
            </a:r>
            <a:r>
              <a:rPr lang="fr-FR" dirty="0" smtClean="0"/>
              <a:t>pouvant servir les « moments philo » et d’autres  points du vivre ensemble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1944216"/>
          </a:xfrm>
          <a:solidFill>
            <a:srgbClr val="FAC2DF"/>
          </a:solidFill>
        </p:spPr>
        <p:txBody>
          <a:bodyPr/>
          <a:lstStyle/>
          <a:p>
            <a:r>
              <a:rPr lang="fr-FR" dirty="0"/>
              <a:t>Des films d’animation</a:t>
            </a:r>
          </a:p>
          <a:p>
            <a:r>
              <a:rPr lang="fr-FR" dirty="0" smtClean="0"/>
              <a:t>Un film documentaire pédagogique</a:t>
            </a:r>
          </a:p>
          <a:p>
            <a:r>
              <a:rPr lang="fr-FR" dirty="0" smtClean="0"/>
              <a:t>Des ouvrages de littérature de jeunesse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872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  <a:solidFill>
            <a:srgbClr val="55D54B"/>
          </a:solidFill>
        </p:spPr>
        <p:txBody>
          <a:bodyPr>
            <a:noAutofit/>
          </a:bodyPr>
          <a:lstStyle/>
          <a:p>
            <a:r>
              <a:rPr lang="fr-FR" sz="3200" dirty="0" smtClean="0"/>
              <a:t>La petite casserole d’Anatole</a:t>
            </a:r>
            <a:br>
              <a:rPr lang="fr-FR" sz="3200" dirty="0" smtClean="0"/>
            </a:br>
            <a:r>
              <a:rPr lang="fr-FR" sz="3200" dirty="0" smtClean="0"/>
              <a:t>un film </a:t>
            </a:r>
            <a:r>
              <a:rPr lang="fr-FR" sz="3200" dirty="0" smtClean="0"/>
              <a:t>d’animation </a:t>
            </a:r>
            <a:br>
              <a:rPr lang="fr-FR" sz="3200" dirty="0" smtClean="0"/>
            </a:br>
            <a:r>
              <a:rPr lang="fr-FR" sz="2800" dirty="0" smtClean="0"/>
              <a:t>(disponible sur Arte jusqu’au 18 juin 2016)  </a:t>
            </a:r>
            <a:endParaRPr lang="fr-FR" sz="3600" dirty="0"/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7709"/>
            <a:ext cx="4376316" cy="245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77" y="3861048"/>
            <a:ext cx="4536504" cy="255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024336" cy="201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232446" cy="18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576" y="6381328"/>
            <a:ext cx="79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3"/>
              </a:rPr>
              <a:t>http://cinema.arte.tv/fr/article/la-petite-casserole-danatole-de-eric-</a:t>
            </a:r>
            <a:r>
              <a:rPr lang="fr-FR" dirty="0" smtClean="0">
                <a:hlinkClick r:id="rId3"/>
              </a:rPr>
              <a:t>montchaud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5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La petite casserole </a:t>
            </a:r>
            <a:r>
              <a:rPr lang="fr-FR" b="1" dirty="0" smtClean="0"/>
              <a:t>d'Anatole</a:t>
            </a:r>
            <a:endParaRPr lang="fr-FR" b="1" dirty="0"/>
          </a:p>
          <a:p>
            <a:r>
              <a:rPr lang="fr-FR" b="1" dirty="0">
                <a:hlinkClick r:id="rId3" tooltip="Isabelle Carrier"/>
              </a:rPr>
              <a:t>Isabelle Carrier </a:t>
            </a:r>
            <a:r>
              <a:rPr lang="fr-FR" b="1" i="1" dirty="0"/>
              <a:t>(Auteur)</a:t>
            </a:r>
            <a:endParaRPr lang="fr-FR" b="1" dirty="0"/>
          </a:p>
          <a:p>
            <a:pPr marL="0" indent="0">
              <a:buNone/>
            </a:pPr>
            <a:r>
              <a:rPr lang="fr-FR" dirty="0" smtClean="0"/>
              <a:t>Anatole </a:t>
            </a:r>
            <a:r>
              <a:rPr lang="fr-FR" dirty="0"/>
              <a:t>traîne toujours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derrière </a:t>
            </a:r>
            <a:r>
              <a:rPr lang="fr-FR" dirty="0"/>
              <a:t>lui sa petite casserole.</a:t>
            </a:r>
            <a:br>
              <a:rPr lang="fr-FR" dirty="0"/>
            </a:br>
            <a:r>
              <a:rPr lang="fr-FR" dirty="0" smtClean="0"/>
              <a:t>Elle </a:t>
            </a:r>
            <a:r>
              <a:rPr lang="fr-FR" dirty="0"/>
              <a:t>lui est tombée dessus un jour. </a:t>
            </a:r>
            <a:r>
              <a:rPr lang="fr-FR" dirty="0" smtClean="0"/>
              <a:t>On </a:t>
            </a:r>
            <a:r>
              <a:rPr lang="fr-FR" dirty="0"/>
              <a:t>ne sait pas très bien pourquoi. </a:t>
            </a:r>
            <a:r>
              <a:rPr lang="fr-FR" dirty="0" smtClean="0"/>
              <a:t>Depuis</a:t>
            </a:r>
            <a:r>
              <a:rPr lang="fr-FR" dirty="0"/>
              <a:t>, elle se coince partout et l'empêche d'avancer. </a:t>
            </a:r>
            <a:r>
              <a:rPr lang="fr-FR" dirty="0" smtClean="0"/>
              <a:t>Un </a:t>
            </a:r>
            <a:r>
              <a:rPr lang="fr-FR" dirty="0"/>
              <a:t>jour, il en a assez. I</a:t>
            </a:r>
            <a:r>
              <a:rPr lang="fr-FR" dirty="0" smtClean="0"/>
              <a:t>l </a:t>
            </a:r>
            <a:r>
              <a:rPr lang="fr-FR" dirty="0"/>
              <a:t>décide de se cacher. </a:t>
            </a:r>
            <a:r>
              <a:rPr lang="fr-FR" smtClean="0"/>
              <a:t>Mais </a:t>
            </a:r>
            <a:r>
              <a:rPr lang="fr-FR" dirty="0"/>
              <a:t>heureusement, les choses ne sont pas si simples. </a:t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560" y="209956"/>
            <a:ext cx="8229600" cy="1143000"/>
          </a:xfrm>
          <a:solidFill>
            <a:srgbClr val="55D54B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La petite casserole d’Anatole</a:t>
            </a:r>
            <a:br>
              <a:rPr lang="fr-FR" dirty="0" smtClean="0"/>
            </a:br>
            <a:r>
              <a:rPr lang="fr-FR" dirty="0" smtClean="0"/>
              <a:t>un album de littérature de jeunesse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836679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73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DC9CD3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Les agneaux – </a:t>
            </a:r>
            <a:r>
              <a:rPr lang="fr-FR" dirty="0" err="1" smtClean="0"/>
              <a:t>Lambs</a:t>
            </a:r>
            <a:r>
              <a:rPr lang="fr-FR" dirty="0" smtClean="0"/>
              <a:t> </a:t>
            </a:r>
            <a:r>
              <a:rPr lang="fr-FR" sz="1400" dirty="0" smtClean="0"/>
              <a:t>(en anglais)</a:t>
            </a:r>
            <a:endParaRPr lang="fr-FR" sz="1400" dirty="0"/>
          </a:p>
        </p:txBody>
      </p:sp>
      <p:pic>
        <p:nvPicPr>
          <p:cNvPr id="7" name="Imag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60" y="1124745"/>
            <a:ext cx="9173210" cy="5733256"/>
          </a:xfrm>
          <a:prstGeom prst="rect">
            <a:avLst/>
          </a:prstGeom>
        </p:spPr>
      </p:pic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1619672" y="1412776"/>
            <a:ext cx="5703058" cy="425886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dirty="0">
                <a:hlinkClick r:id="rId3"/>
              </a:rPr>
              <a:t>https://www.youtube.com/watch?v=</a:t>
            </a:r>
            <a:r>
              <a:rPr lang="fr-FR" sz="2000" dirty="0" smtClean="0">
                <a:hlinkClick r:id="rId3"/>
              </a:rPr>
              <a:t>9Hq9rf0XgrI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08810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fr-FR" sz="3600" dirty="0" smtClean="0"/>
              <a:t>Film documentaire </a:t>
            </a:r>
            <a:br>
              <a:rPr lang="fr-FR" sz="3600" dirty="0" smtClean="0"/>
            </a:br>
            <a:r>
              <a:rPr lang="fr-FR" sz="3600" dirty="0" smtClean="0"/>
              <a:t> « Ce n’est qu’un début »</a:t>
            </a:r>
            <a:endParaRPr lang="fr-FR" sz="36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2276872"/>
            <a:ext cx="4608512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>
                <a:hlinkClick r:id="rId3"/>
              </a:rPr>
              <a:t>https://www.youtube.com/watch?v=JtkxCxm7Kg0</a:t>
            </a:r>
            <a:r>
              <a:rPr lang="fr-FR" sz="1800" dirty="0" smtClean="0"/>
              <a:t> </a:t>
            </a:r>
            <a:endParaRPr lang="fr-FR" sz="1800" dirty="0"/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15681"/>
            <a:ext cx="4081739" cy="544231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3523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86" y="467018"/>
            <a:ext cx="5768382" cy="591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82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dirty="0" smtClean="0"/>
              <a:t>Ils </a:t>
            </a:r>
            <a:r>
              <a:rPr lang="fr-FR" b="1" dirty="0"/>
              <a:t>s’appellent </a:t>
            </a:r>
            <a:r>
              <a:rPr lang="fr-FR" b="1" dirty="0" err="1"/>
              <a:t>Azouaou</a:t>
            </a:r>
            <a:r>
              <a:rPr lang="fr-FR" b="1" dirty="0"/>
              <a:t>, </a:t>
            </a:r>
            <a:r>
              <a:rPr lang="fr-FR" b="1" dirty="0" err="1"/>
              <a:t>Abderhamène</a:t>
            </a:r>
            <a:r>
              <a:rPr lang="fr-FR" b="1" dirty="0"/>
              <a:t>, Louise, Shana, </a:t>
            </a:r>
            <a:r>
              <a:rPr lang="fr-FR" b="1" dirty="0" err="1"/>
              <a:t>Kyria</a:t>
            </a:r>
            <a:r>
              <a:rPr lang="fr-FR" b="1" dirty="0"/>
              <a:t> ou Yanis, ils ont entre 3 ans et 4 ans quand ils commencent à discuter librement et tous ensemble de l’amour, la </a:t>
            </a:r>
            <a:r>
              <a:rPr lang="fr-FR" b="1" dirty="0" smtClean="0"/>
              <a:t>liberté́</a:t>
            </a:r>
            <a:r>
              <a:rPr lang="fr-FR" b="1" dirty="0"/>
              <a:t>, </a:t>
            </a:r>
            <a:r>
              <a:rPr lang="fr-FR" b="1" dirty="0" smtClean="0"/>
              <a:t>l’autorité́</a:t>
            </a:r>
            <a:r>
              <a:rPr lang="fr-FR" b="1" dirty="0"/>
              <a:t>, la </a:t>
            </a:r>
            <a:r>
              <a:rPr lang="fr-FR" b="1" dirty="0" smtClean="0"/>
              <a:t>différence, </a:t>
            </a:r>
            <a:r>
              <a:rPr lang="fr-FR" b="1" dirty="0"/>
              <a:t>l’intelligence...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Durant leurs premières années de maternelle, ces enfants, élèves à l’école d’application Jacques Prévert de Le </a:t>
            </a:r>
            <a:r>
              <a:rPr lang="fr-FR" dirty="0" err="1"/>
              <a:t>Mée</a:t>
            </a:r>
            <a:r>
              <a:rPr lang="fr-FR" dirty="0"/>
              <a:t>-sur-Seine, dans une ZEP de Seine-et-Marne, ont expérimenté avec leur maîtresse, Pascaline, la mise en place d’un </a:t>
            </a:r>
            <a:r>
              <a:rPr lang="fr-FR" b="1" dirty="0"/>
              <a:t>atelier à visée philosophique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fr-FR" sz="3600" dirty="0" smtClean="0"/>
              <a:t>Film documentaire </a:t>
            </a:r>
            <a:br>
              <a:rPr lang="fr-FR" sz="3600" dirty="0" smtClean="0"/>
            </a:br>
            <a:r>
              <a:rPr lang="fr-FR" sz="3600" dirty="0" smtClean="0"/>
              <a:t> « Ce n’est qu’un début »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1207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rgbClr val="FDFD67"/>
          </a:solidFill>
        </p:spPr>
        <p:txBody>
          <a:bodyPr>
            <a:normAutofit fontScale="77500" lnSpcReduction="20000"/>
          </a:bodyPr>
          <a:lstStyle/>
          <a:p>
            <a:r>
              <a:rPr lang="fr-FR" sz="3600" u="sng" dirty="0" smtClean="0"/>
              <a:t>Les différents objets de réflexion MS</a:t>
            </a:r>
          </a:p>
          <a:p>
            <a:pPr marL="0" indent="0">
              <a:buNone/>
            </a:pPr>
            <a:endParaRPr lang="fr-FR" u="sng" dirty="0" smtClean="0"/>
          </a:p>
          <a:p>
            <a:pPr>
              <a:buFontTx/>
              <a:buChar char="-"/>
            </a:pPr>
            <a:r>
              <a:rPr lang="fr-FR" dirty="0"/>
              <a:t>C’est quoi  la philosophie ?</a:t>
            </a:r>
          </a:p>
          <a:p>
            <a:pPr>
              <a:buFontTx/>
              <a:buChar char="-"/>
            </a:pPr>
            <a:r>
              <a:rPr lang="fr-FR" dirty="0" smtClean="0"/>
              <a:t>C’est quoi un chef ?</a:t>
            </a:r>
          </a:p>
          <a:p>
            <a:pPr>
              <a:buFontTx/>
              <a:buChar char="-"/>
            </a:pPr>
            <a:r>
              <a:rPr lang="fr-FR" dirty="0" smtClean="0"/>
              <a:t>Qu’est-ce qu’un ami ? </a:t>
            </a:r>
            <a:r>
              <a:rPr lang="fr-FR" sz="2300" dirty="0" smtClean="0"/>
              <a:t>(L’amour et l’amitié différences ?)</a:t>
            </a:r>
            <a:endParaRPr lang="fr-FR" sz="2100" dirty="0" smtClean="0"/>
          </a:p>
          <a:p>
            <a:pPr>
              <a:buFontTx/>
              <a:buChar char="-"/>
            </a:pPr>
            <a:r>
              <a:rPr lang="fr-FR" dirty="0" smtClean="0"/>
              <a:t>Être intelligent, ça veut dire quoi ?</a:t>
            </a:r>
          </a:p>
          <a:p>
            <a:pPr>
              <a:buFontTx/>
              <a:buChar char="-"/>
            </a:pPr>
            <a:r>
              <a:rPr lang="fr-FR" dirty="0" smtClean="0"/>
              <a:t>C’est quoi la peur ?</a:t>
            </a:r>
          </a:p>
          <a:p>
            <a:pPr>
              <a:buFontTx/>
              <a:buChar char="-"/>
            </a:pPr>
            <a:r>
              <a:rPr lang="fr-FR" dirty="0" smtClean="0"/>
              <a:t>Le père Noël</a:t>
            </a:r>
          </a:p>
          <a:p>
            <a:pPr>
              <a:buFontTx/>
              <a:buChar char="-"/>
            </a:pPr>
            <a:r>
              <a:rPr lang="fr-FR" dirty="0" smtClean="0"/>
              <a:t>La liberté</a:t>
            </a:r>
          </a:p>
          <a:p>
            <a:pPr>
              <a:buFontTx/>
              <a:buChar char="-"/>
            </a:pPr>
            <a:r>
              <a:rPr lang="fr-FR" dirty="0" smtClean="0"/>
              <a:t>C’est quoi la mort ?</a:t>
            </a:r>
          </a:p>
          <a:p>
            <a:pPr>
              <a:buFontTx/>
              <a:buChar char="-"/>
            </a:pPr>
            <a:r>
              <a:rPr lang="fr-FR" dirty="0" smtClean="0"/>
              <a:t>Est-ce qu’on peut arrêter de penser ?</a:t>
            </a:r>
          </a:p>
          <a:p>
            <a:pPr>
              <a:buFontTx/>
              <a:buChar char="-"/>
            </a:pPr>
            <a:r>
              <a:rPr lang="fr-FR" dirty="0" smtClean="0"/>
              <a:t>…. 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/>
              <a:t>Extrait de film « </a:t>
            </a:r>
            <a:r>
              <a:rPr lang="fr-FR" sz="3600" b="1" dirty="0"/>
              <a:t>C</a:t>
            </a:r>
            <a:r>
              <a:rPr lang="fr-FR" sz="3600" b="1" dirty="0" smtClean="0"/>
              <a:t>e n’est qu’un début</a:t>
            </a:r>
            <a:r>
              <a:rPr lang="fr-FR" sz="3600" dirty="0" smtClean="0"/>
              <a:t> »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57032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352928" cy="20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3568" y="3140968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Que dit le programme de 2015 pour la maternelle  avec mise en lien pour les cycles 2, 3 et 4 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27829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dirty="0" smtClean="0"/>
              <a:t>Extrait de film «</a:t>
            </a:r>
            <a:r>
              <a:rPr lang="fr-FR" sz="3600" b="1" dirty="0" smtClean="0"/>
              <a:t> Ce n’est qu’un début</a:t>
            </a:r>
            <a:r>
              <a:rPr lang="fr-FR" sz="3600" dirty="0" smtClean="0"/>
              <a:t> »</a:t>
            </a:r>
            <a:endParaRPr lang="fr-FR" sz="36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FDFD67"/>
          </a:solidFill>
        </p:spPr>
        <p:txBody>
          <a:bodyPr>
            <a:normAutofit fontScale="77500" lnSpcReduction="20000"/>
          </a:bodyPr>
          <a:lstStyle/>
          <a:p>
            <a:r>
              <a:rPr lang="fr-FR" u="sng" dirty="0" smtClean="0"/>
              <a:t>Les différents objets de réflexion GS</a:t>
            </a:r>
          </a:p>
          <a:p>
            <a:pPr marL="0" indent="0">
              <a:buNone/>
            </a:pPr>
            <a:endParaRPr lang="fr-FR" u="sng" dirty="0" smtClean="0"/>
          </a:p>
          <a:p>
            <a:pPr>
              <a:buFontTx/>
              <a:buChar char="-"/>
            </a:pPr>
            <a:r>
              <a:rPr lang="fr-FR" dirty="0"/>
              <a:t>C’est quoi l’amour ?</a:t>
            </a:r>
          </a:p>
          <a:p>
            <a:pPr>
              <a:buFontTx/>
              <a:buChar char="-"/>
            </a:pPr>
            <a:r>
              <a:rPr lang="fr-FR" dirty="0" smtClean="0"/>
              <a:t>C’est quoi la mort ?</a:t>
            </a:r>
          </a:p>
          <a:p>
            <a:pPr>
              <a:buFontTx/>
              <a:buChar char="-"/>
            </a:pPr>
            <a:r>
              <a:rPr lang="fr-FR" dirty="0" smtClean="0"/>
              <a:t>Est-ce qu’on peut arrêter de penser ?</a:t>
            </a:r>
          </a:p>
          <a:p>
            <a:pPr>
              <a:buFontTx/>
              <a:buChar char="-"/>
            </a:pPr>
            <a:r>
              <a:rPr lang="fr-FR" dirty="0" smtClean="0"/>
              <a:t>Les animaux: des hommes comme nous ?</a:t>
            </a:r>
          </a:p>
          <a:p>
            <a:pPr>
              <a:buFontTx/>
              <a:buChar char="-"/>
            </a:pPr>
            <a:r>
              <a:rPr lang="fr-FR" dirty="0" smtClean="0"/>
              <a:t>Différences homme - femme</a:t>
            </a:r>
          </a:p>
          <a:p>
            <a:pPr>
              <a:buFontTx/>
              <a:buChar char="-"/>
            </a:pPr>
            <a:r>
              <a:rPr lang="fr-FR" dirty="0" smtClean="0"/>
              <a:t>Différences liées à la  couleur de peau</a:t>
            </a:r>
          </a:p>
          <a:p>
            <a:pPr>
              <a:buFontTx/>
              <a:buChar char="-"/>
            </a:pPr>
            <a:r>
              <a:rPr lang="fr-FR" dirty="0" smtClean="0"/>
              <a:t>Le handicap</a:t>
            </a:r>
          </a:p>
          <a:p>
            <a:pPr>
              <a:buFontTx/>
              <a:buChar char="-"/>
            </a:pPr>
            <a:r>
              <a:rPr lang="fr-FR" dirty="0" smtClean="0"/>
              <a:t>« Les pauvres, comment ils ont fait pour être pauvres ? »</a:t>
            </a:r>
          </a:p>
          <a:p>
            <a:pPr>
              <a:buFontTx/>
              <a:buChar char="-"/>
            </a:pPr>
            <a:r>
              <a:rPr lang="fr-FR" dirty="0" smtClean="0"/>
              <a:t>La liberté (en atelier puis en individuel avec dessin)</a:t>
            </a:r>
          </a:p>
          <a:p>
            <a:pPr>
              <a:buFontTx/>
              <a:buChar char="-"/>
            </a:pPr>
            <a:r>
              <a:rPr lang="fr-FR" dirty="0" smtClean="0"/>
              <a:t>….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85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0647"/>
            <a:ext cx="9144000" cy="5117353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/>
              <a:t>Le support utilisé par l’enseignante dans ce film</a:t>
            </a:r>
          </a:p>
        </p:txBody>
      </p:sp>
    </p:spTree>
    <p:extLst>
      <p:ext uri="{BB962C8B-B14F-4D97-AF65-F5344CB8AC3E}">
        <p14:creationId xmlns:p14="http://schemas.microsoft.com/office/powerpoint/2010/main" val="82606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" y="1679124"/>
            <a:ext cx="9144000" cy="5146922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dirty="0"/>
              <a:t>Le support utilisé par l’enseignante dans ce film</a:t>
            </a:r>
          </a:p>
        </p:txBody>
      </p:sp>
    </p:spTree>
    <p:extLst>
      <p:ext uri="{BB962C8B-B14F-4D97-AF65-F5344CB8AC3E}">
        <p14:creationId xmlns:p14="http://schemas.microsoft.com/office/powerpoint/2010/main" val="399137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0224" y="404664"/>
            <a:ext cx="7632848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fr-FR" sz="3600" dirty="0" smtClean="0"/>
              <a:t>Extrait de film « Ce n’est qu’un début »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395536" y="1412776"/>
            <a:ext cx="8136904" cy="5386089"/>
          </a:xfrm>
          <a:prstGeom prst="rect">
            <a:avLst/>
          </a:prstGeom>
          <a:solidFill>
            <a:srgbClr val="FDFD67"/>
          </a:solidFill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fr-FR" sz="3200" dirty="0">
                <a:solidFill>
                  <a:prstClr val="black">
                    <a:tint val="75000"/>
                  </a:prstClr>
                </a:solidFill>
              </a:rPr>
              <a:t>Définir un concept (la philosophie</a:t>
            </a:r>
            <a:r>
              <a:rPr lang="fr-FR" sz="3200" dirty="0" smtClean="0">
                <a:solidFill>
                  <a:prstClr val="black">
                    <a:tint val="75000"/>
                  </a:prstClr>
                </a:solidFill>
              </a:rPr>
              <a:t>) : </a:t>
            </a:r>
          </a:p>
          <a:p>
            <a:pPr marL="971550" lvl="1" indent="-514350">
              <a:spcBef>
                <a:spcPct val="20000"/>
              </a:spcBef>
              <a:buFont typeface="Arial"/>
              <a:buChar char="•"/>
            </a:pPr>
            <a:r>
              <a:rPr lang="fr-FR" sz="2800" dirty="0" smtClean="0">
                <a:solidFill>
                  <a:prstClr val="black">
                    <a:tint val="75000"/>
                  </a:prstClr>
                </a:solidFill>
              </a:rPr>
              <a:t>Qu’est-ce que tu as dans ta tête ?</a:t>
            </a:r>
          </a:p>
          <a:p>
            <a:pPr marL="971550" lvl="1" indent="-514350">
              <a:spcBef>
                <a:spcPct val="20000"/>
              </a:spcBef>
              <a:buFont typeface="Arial"/>
              <a:buChar char="•"/>
            </a:pPr>
            <a:r>
              <a:rPr lang="fr-FR" sz="2800" dirty="0" smtClean="0">
                <a:solidFill>
                  <a:prstClr val="black">
                    <a:tint val="75000"/>
                  </a:prstClr>
                </a:solidFill>
              </a:rPr>
              <a:t>Comment savoir ce que l’on pense ?</a:t>
            </a:r>
          </a:p>
          <a:p>
            <a:pPr marL="971550" lvl="1" indent="-514350">
              <a:spcBef>
                <a:spcPct val="20000"/>
              </a:spcBef>
              <a:buFont typeface="Arial"/>
              <a:buChar char="•"/>
            </a:pPr>
            <a:r>
              <a:rPr lang="fr-FR" sz="2800" dirty="0" smtClean="0">
                <a:solidFill>
                  <a:prstClr val="black">
                    <a:tint val="75000"/>
                  </a:prstClr>
                </a:solidFill>
              </a:rPr>
              <a:t>Ça veut dire quoi faire de la philosophie ?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fr-FR" sz="3200" dirty="0" smtClean="0">
                <a:solidFill>
                  <a:prstClr val="black">
                    <a:tint val="75000"/>
                  </a:prstClr>
                </a:solidFill>
              </a:rPr>
              <a:t>La </a:t>
            </a:r>
            <a:r>
              <a:rPr lang="fr-FR" sz="3200" dirty="0">
                <a:solidFill>
                  <a:prstClr val="black">
                    <a:tint val="75000"/>
                  </a:prstClr>
                </a:solidFill>
              </a:rPr>
              <a:t>place laissée à la parole de l’enfant : réflexion, expression des émotions, les </a:t>
            </a:r>
            <a:r>
              <a:rPr lang="fr-FR" sz="3200" dirty="0" smtClean="0">
                <a:solidFill>
                  <a:prstClr val="black">
                    <a:tint val="75000"/>
                  </a:prstClr>
                </a:solidFill>
              </a:rPr>
              <a:t>sentiments : un exemple « Être intelligent ça veut dire quoi ? »</a:t>
            </a:r>
            <a:endParaRPr lang="fr-FR" sz="3200" dirty="0">
              <a:solidFill>
                <a:prstClr val="black">
                  <a:tint val="75000"/>
                </a:prstClr>
              </a:solidFill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fr-FR" sz="3200" dirty="0" smtClean="0">
                <a:solidFill>
                  <a:prstClr val="black">
                    <a:tint val="75000"/>
                  </a:prstClr>
                </a:solidFill>
              </a:rPr>
              <a:t>La récréation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fr-FR" sz="3200" dirty="0" smtClean="0">
                <a:solidFill>
                  <a:prstClr val="black">
                    <a:tint val="75000"/>
                  </a:prstClr>
                </a:solidFill>
              </a:rPr>
              <a:t>La dictée à l’adulte</a:t>
            </a:r>
          </a:p>
        </p:txBody>
      </p:sp>
    </p:spTree>
    <p:extLst>
      <p:ext uri="{BB962C8B-B14F-4D97-AF65-F5344CB8AC3E}">
        <p14:creationId xmlns:p14="http://schemas.microsoft.com/office/powerpoint/2010/main" val="381611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7ECEF2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Ouvrages de littérature de jeunesse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5405"/>
            <a:ext cx="4104456" cy="526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31359" y="1844824"/>
            <a:ext cx="40324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Je cherche un livre pour un enfant</a:t>
            </a:r>
          </a:p>
          <a:p>
            <a:pPr algn="ctr"/>
            <a:r>
              <a:rPr lang="fr-FR" sz="2800" b="1" dirty="0" smtClean="0"/>
              <a:t>Guide des livres pour enfants de la </a:t>
            </a:r>
          </a:p>
          <a:p>
            <a:pPr algn="ctr"/>
            <a:r>
              <a:rPr lang="fr-FR" sz="2800" b="1" dirty="0" smtClean="0"/>
              <a:t>naissance à 7 ans.</a:t>
            </a:r>
          </a:p>
          <a:p>
            <a:r>
              <a:rPr lang="fr-FR" sz="2800" b="1" dirty="0" smtClean="0"/>
              <a:t>Sophie Van der Linden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6485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82436"/>
            <a:ext cx="8229600" cy="36149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 smtClean="0">
                <a:sym typeface="Wingdings"/>
                <a:hlinkClick r:id="rId3"/>
              </a:rPr>
              <a:t></a:t>
            </a:r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://www.cndp.fr/crdp-creteil/telemaque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dirty="0">
                <a:sym typeface="Wingdings"/>
                <a:hlinkClick r:id="rId3"/>
              </a:rPr>
              <a:t></a:t>
            </a:r>
            <a:r>
              <a:rPr lang="fr-FR" u="sng" dirty="0" smtClean="0">
                <a:hlinkClick r:id="rId4"/>
              </a:rPr>
              <a:t>L'Atelier </a:t>
            </a:r>
            <a:r>
              <a:rPr lang="fr-FR" u="sng" dirty="0">
                <a:hlinkClick r:id="rId4"/>
              </a:rPr>
              <a:t>du </a:t>
            </a:r>
            <a:r>
              <a:rPr lang="fr-FR" u="sng" dirty="0" smtClean="0">
                <a:hlinkClick r:id="rId4"/>
              </a:rPr>
              <a:t>livre</a:t>
            </a:r>
            <a:endParaRPr lang="fr-FR" u="sng" dirty="0" smtClean="0"/>
          </a:p>
          <a:p>
            <a:pPr marL="0" indent="0">
              <a:buNone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dirty="0">
                <a:sym typeface="Wingdings"/>
                <a:hlinkClick r:id="rId3"/>
              </a:rPr>
              <a:t></a:t>
            </a:r>
            <a:r>
              <a:rPr lang="fr-FR" u="sng" dirty="0" smtClean="0">
                <a:hlinkClick r:id="rId5"/>
              </a:rPr>
              <a:t>1001 </a:t>
            </a:r>
            <a:r>
              <a:rPr lang="fr-FR" u="sng" dirty="0">
                <a:hlinkClick r:id="rId5"/>
              </a:rPr>
              <a:t>livres pour les écoles</a:t>
            </a: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dirty="0">
                <a:sym typeface="Wingdings"/>
                <a:hlinkClick r:id="rId3"/>
              </a:rPr>
              <a:t> </a:t>
            </a:r>
            <a:r>
              <a:rPr lang="fr-FR" u="sng" dirty="0" smtClean="0">
                <a:hlinkClick r:id="rId6"/>
              </a:rPr>
              <a:t>Attire-Lire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rgbClr val="7ECEF2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Ouvrages de littérature de jeunesse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41277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Quelques sites  proposant des ressources avec un minimum d’explications quant aux contenus des ouvrages cités.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7949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400800" cy="1752600"/>
          </a:xfrm>
          <a:solidFill>
            <a:srgbClr val="FDB173"/>
          </a:solidFill>
        </p:spPr>
        <p:txBody>
          <a:bodyPr>
            <a:normAutofit fontScale="85000" lnSpcReduction="20000"/>
          </a:bodyPr>
          <a:lstStyle/>
          <a:p>
            <a:pPr algn="r"/>
            <a:r>
              <a:rPr lang="fr-FR" sz="4800" dirty="0"/>
              <a:t>3</a:t>
            </a:r>
            <a:r>
              <a:rPr lang="fr-FR" sz="4800" b="1" dirty="0" smtClean="0"/>
              <a:t>. </a:t>
            </a:r>
            <a:r>
              <a:rPr lang="fr-FR" sz="4800" b="1" dirty="0"/>
              <a:t>Une école où les enfants vont apprendre ensemble </a:t>
            </a:r>
            <a:endParaRPr lang="fr-FR" sz="4800" b="1" dirty="0" smtClean="0"/>
          </a:p>
          <a:p>
            <a:pPr algn="r"/>
            <a:r>
              <a:rPr lang="fr-FR" sz="4800" b="1" dirty="0" smtClean="0"/>
              <a:t>et </a:t>
            </a:r>
            <a:r>
              <a:rPr lang="fr-FR" sz="4800" b="1" dirty="0"/>
              <a:t>vivre </a:t>
            </a:r>
            <a:r>
              <a:rPr lang="fr-FR" sz="4800" b="1" dirty="0" smtClean="0"/>
              <a:t>ensemble</a:t>
            </a:r>
            <a:endParaRPr lang="fr-FR" sz="4800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012160" y="5877272"/>
            <a:ext cx="2936930" cy="8640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 smtClean="0"/>
              <a:t>Animation pédagogique</a:t>
            </a:r>
          </a:p>
          <a:p>
            <a:r>
              <a:rPr lang="fr-FR" sz="1400" b="1" dirty="0" smtClean="0"/>
              <a:t> Mercredi 17 février 2016</a:t>
            </a:r>
          </a:p>
          <a:p>
            <a:r>
              <a:rPr lang="fr-FR" sz="1400" b="1" dirty="0" smtClean="0"/>
              <a:t>Circonscription de Chelles</a:t>
            </a:r>
            <a:endParaRPr lang="fr-FR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188640"/>
            <a:ext cx="324036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Apprendre ensemble </a:t>
            </a:r>
          </a:p>
          <a:p>
            <a:pPr algn="ctr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vivre ensemble</a:t>
            </a:r>
            <a:endParaRPr lang="fr-FR" sz="1050" dirty="0"/>
          </a:p>
        </p:txBody>
      </p:sp>
      <p:sp>
        <p:nvSpPr>
          <p:cNvPr id="4" name="ZoneTexte 3"/>
          <p:cNvSpPr txBox="1"/>
          <p:nvPr/>
        </p:nvSpPr>
        <p:spPr>
          <a:xfrm>
            <a:off x="2915816" y="3356992"/>
            <a:ext cx="3380365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5400" b="1" dirty="0" smtClean="0">
                <a:solidFill>
                  <a:srgbClr val="0000FF"/>
                </a:solidFill>
              </a:rPr>
              <a:t>Ressources</a:t>
            </a:r>
            <a:r>
              <a:rPr lang="fr-FR" sz="5400" b="1" dirty="0" smtClean="0"/>
              <a:t> </a:t>
            </a:r>
            <a:endParaRPr lang="fr-FR" b="1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67544" y="4653136"/>
            <a:ext cx="8229600" cy="7920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  <a:defRPr/>
            </a:pP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Merci pour votre attention!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395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8" y="426720"/>
            <a:ext cx="9174328" cy="611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60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La sensibilité : soi et les autres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 Quelle progressivité ?</a:t>
            </a:r>
            <a:endParaRPr lang="fr-FR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1783"/>
            <a:ext cx="8229600" cy="414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96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87468" cy="611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36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278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fr-FR" sz="2500" b="1" dirty="0" smtClean="0"/>
              <a:t>Le droit et la règle : des principes pour vivre avec les autres</a:t>
            </a:r>
            <a:r>
              <a:rPr lang="fr-FR" sz="2500" dirty="0"/>
              <a:t/>
            </a:r>
            <a:br>
              <a:rPr lang="fr-FR" sz="2500" dirty="0"/>
            </a:br>
            <a:r>
              <a:rPr lang="fr-FR" sz="3200" dirty="0"/>
              <a:t> </a:t>
            </a:r>
            <a:r>
              <a:rPr lang="fr-FR" sz="2400" dirty="0"/>
              <a:t>Quelle </a:t>
            </a:r>
            <a:r>
              <a:rPr lang="fr-FR" sz="2400" dirty="0" smtClean="0"/>
              <a:t>progressivité ?</a:t>
            </a:r>
            <a:endParaRPr lang="fr-FR" sz="24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25" y="1792224"/>
            <a:ext cx="71209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3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7" y="548680"/>
            <a:ext cx="9144001" cy="563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35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813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fr-FR" sz="2800" b="1" dirty="0"/>
              <a:t>L</a:t>
            </a:r>
            <a:r>
              <a:rPr lang="fr-FR" sz="2800" b="1" dirty="0" smtClean="0"/>
              <a:t>e jugement : penser par soi-même et avec les autres</a:t>
            </a:r>
            <a:br>
              <a:rPr lang="fr-FR" sz="2800" b="1" dirty="0" smtClean="0"/>
            </a:br>
            <a:r>
              <a:rPr lang="fr-FR" sz="2800" dirty="0" smtClean="0"/>
              <a:t> </a:t>
            </a:r>
            <a:r>
              <a:rPr lang="fr-FR" sz="2800" dirty="0"/>
              <a:t>Quelle </a:t>
            </a:r>
            <a:r>
              <a:rPr lang="fr-FR" sz="2800" dirty="0" smtClean="0"/>
              <a:t>progressivité ?</a:t>
            </a:r>
            <a:endParaRPr lang="fr-FR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2164"/>
            <a:ext cx="8229600" cy="430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21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672"/>
            <a:ext cx="9204207" cy="60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19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650</Words>
  <Application>Microsoft Macintosh PowerPoint</Application>
  <PresentationFormat>Présentation à l'écran (4:3)</PresentationFormat>
  <Paragraphs>119</Paragraphs>
  <Slides>26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Thème Office</vt:lpstr>
      <vt:lpstr>1_Thème Office</vt:lpstr>
      <vt:lpstr>Présentation PowerPoint</vt:lpstr>
      <vt:lpstr>Présentation PowerPoint</vt:lpstr>
      <vt:lpstr>Présentation PowerPoint</vt:lpstr>
      <vt:lpstr>La sensibilité : soi et les autres  Quelle progressivité ?</vt:lpstr>
      <vt:lpstr>Présentation PowerPoint</vt:lpstr>
      <vt:lpstr>Le droit et la règle : des principes pour vivre avec les autres  Quelle progressivité ?</vt:lpstr>
      <vt:lpstr>Présentation PowerPoint</vt:lpstr>
      <vt:lpstr>Le jugement : penser par soi-même et avec les autres  Quelle progressivité ?</vt:lpstr>
      <vt:lpstr>Présentation PowerPoint</vt:lpstr>
      <vt:lpstr>L’engagement: agir individuellement et collectivement  Quelle progressivité ?</vt:lpstr>
      <vt:lpstr>Présentation PowerPoint</vt:lpstr>
      <vt:lpstr>Quelques supports pouvant servir les « moments philo » et d’autres  points du vivre ensemble</vt:lpstr>
      <vt:lpstr>La petite casserole d’Anatole un film d’animation  (disponible sur Arte jusqu’au 18 juin 2016)  </vt:lpstr>
      <vt:lpstr>La petite casserole d’Anatole un album de littérature de jeunesse</vt:lpstr>
      <vt:lpstr>Les agneaux – Lambs (en anglais)</vt:lpstr>
      <vt:lpstr>Film documentaire   « Ce n’est qu’un début »</vt:lpstr>
      <vt:lpstr>Présentation PowerPoint</vt:lpstr>
      <vt:lpstr>Film documentaire   « Ce n’est qu’un début » </vt:lpstr>
      <vt:lpstr>Extrait de film « Ce n’est qu’un début »</vt:lpstr>
      <vt:lpstr>Extrait de film « Ce n’est qu’un début »</vt:lpstr>
      <vt:lpstr>Le support utilisé par l’enseignante dans ce film</vt:lpstr>
      <vt:lpstr>Le support utilisé par l’enseignante dans ce film</vt:lpstr>
      <vt:lpstr>Présentation PowerPoint</vt:lpstr>
      <vt:lpstr>Ouvrages de littérature de jeunesse</vt:lpstr>
      <vt:lpstr>Ouvrages de littérature de jeunesse</vt:lpstr>
      <vt:lpstr>Présentation PowerPoint</vt:lpstr>
    </vt:vector>
  </TitlesOfParts>
  <Company>DSDEN77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DSDEN77</dc:creator>
  <cp:lastModifiedBy>Jérôme BÜRGIN</cp:lastModifiedBy>
  <cp:revision>36</cp:revision>
  <cp:lastPrinted>2016-02-17T12:09:06Z</cp:lastPrinted>
  <dcterms:created xsi:type="dcterms:W3CDTF">2016-02-16T13:43:29Z</dcterms:created>
  <dcterms:modified xsi:type="dcterms:W3CDTF">2016-02-19T16:27:12Z</dcterms:modified>
</cp:coreProperties>
</file>